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3"/>
  </p:notesMasterIdLst>
  <p:sldIdLst>
    <p:sldId id="256" r:id="rId2"/>
    <p:sldId id="257" r:id="rId3"/>
    <p:sldId id="258" r:id="rId4"/>
    <p:sldId id="259" r:id="rId5"/>
    <p:sldId id="260" r:id="rId6"/>
    <p:sldId id="261" r:id="rId7"/>
    <p:sldId id="262" r:id="rId8"/>
    <p:sldId id="286" r:id="rId9"/>
    <p:sldId id="264" r:id="rId10"/>
    <p:sldId id="265" r:id="rId11"/>
    <p:sldId id="266" r:id="rId12"/>
    <p:sldId id="267" r:id="rId13"/>
    <p:sldId id="268" r:id="rId14"/>
    <p:sldId id="287"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8" r:id="rId30"/>
    <p:sldId id="284" r:id="rId31"/>
    <p:sldId id="285" r:id="rId32"/>
  </p:sldIdLst>
  <p:sldSz cx="9144000" cy="5143500" type="screen16x9"/>
  <p:notesSz cx="6858000" cy="9144000"/>
  <p:embeddedFontLst>
    <p:embeddedFont>
      <p:font typeface="Tw Cen MT" panose="020B0602020104020603" pitchFamily="34" charset="77"/>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0569"/>
  </p:normalViewPr>
  <p:slideViewPr>
    <p:cSldViewPr snapToGrid="0">
      <p:cViewPr varScale="1">
        <p:scale>
          <a:sx n="120" d="100"/>
          <a:sy n="120" d="100"/>
        </p:scale>
        <p:origin x="200" y="4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C206E6-3E12-40BA-AE15-C9303A7A04AD}"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2F5ACCA1-79AF-4BAE-A8DD-6FBF6F0F11A1}">
      <dgm:prSet/>
      <dgm:spPr/>
      <dgm:t>
        <a:bodyPr/>
        <a:lstStyle/>
        <a:p>
          <a:r>
            <a:rPr lang="en-US" baseline="0"/>
            <a:t>A form of video games where the user’s body motions and movements act as the controls for the video game</a:t>
          </a:r>
          <a:endParaRPr lang="en-US"/>
        </a:p>
      </dgm:t>
    </dgm:pt>
    <dgm:pt modelId="{56C99F55-37CE-4E75-8E25-25603F2DE95F}" type="parTrans" cxnId="{E9D86A64-D1E7-4E81-A6D3-5C9CAF5B4E09}">
      <dgm:prSet/>
      <dgm:spPr/>
      <dgm:t>
        <a:bodyPr/>
        <a:lstStyle/>
        <a:p>
          <a:endParaRPr lang="en-US"/>
        </a:p>
      </dgm:t>
    </dgm:pt>
    <dgm:pt modelId="{B655ABBB-5A6B-4256-962E-DA715EBC27E7}" type="sibTrans" cxnId="{E9D86A64-D1E7-4E81-A6D3-5C9CAF5B4E09}">
      <dgm:prSet/>
      <dgm:spPr/>
      <dgm:t>
        <a:bodyPr/>
        <a:lstStyle/>
        <a:p>
          <a:endParaRPr lang="en-US"/>
        </a:p>
      </dgm:t>
    </dgm:pt>
    <dgm:pt modelId="{ABA25C01-A3F4-4955-912B-67314ABC4022}">
      <dgm:prSet/>
      <dgm:spPr/>
      <dgm:t>
        <a:bodyPr/>
        <a:lstStyle/>
        <a:p>
          <a:r>
            <a:rPr lang="en-US" baseline="0"/>
            <a:t>Allows for a unique user experience and is different from the traditional controller/button games</a:t>
          </a:r>
          <a:endParaRPr lang="en-US"/>
        </a:p>
      </dgm:t>
    </dgm:pt>
    <dgm:pt modelId="{4AD72B16-E81A-42B7-A475-0ABE66F0730F}" type="parTrans" cxnId="{702D166F-10D0-4A9B-B7A2-D88FBE3DDC49}">
      <dgm:prSet/>
      <dgm:spPr/>
      <dgm:t>
        <a:bodyPr/>
        <a:lstStyle/>
        <a:p>
          <a:endParaRPr lang="en-US"/>
        </a:p>
      </dgm:t>
    </dgm:pt>
    <dgm:pt modelId="{64352F0C-EAD7-45C9-9585-4F896B168949}" type="sibTrans" cxnId="{702D166F-10D0-4A9B-B7A2-D88FBE3DDC49}">
      <dgm:prSet/>
      <dgm:spPr/>
      <dgm:t>
        <a:bodyPr/>
        <a:lstStyle/>
        <a:p>
          <a:endParaRPr lang="en-US"/>
        </a:p>
      </dgm:t>
    </dgm:pt>
    <dgm:pt modelId="{422F152C-FD69-4229-A562-938D28BD6AB3}">
      <dgm:prSet/>
      <dgm:spPr/>
      <dgm:t>
        <a:bodyPr/>
        <a:lstStyle/>
        <a:p>
          <a:r>
            <a:rPr lang="en-US" baseline="0" dirty="0"/>
            <a:t>Gesture/motion games detect movement in real time and allow the user to virtually interact with the game</a:t>
          </a:r>
          <a:endParaRPr lang="en-US" dirty="0"/>
        </a:p>
      </dgm:t>
    </dgm:pt>
    <dgm:pt modelId="{22B9D5F4-7991-442A-ADAA-B9B40DA25BA9}" type="parTrans" cxnId="{78EE5883-D40B-45E5-ADE3-F034E8351F9E}">
      <dgm:prSet/>
      <dgm:spPr/>
      <dgm:t>
        <a:bodyPr/>
        <a:lstStyle/>
        <a:p>
          <a:endParaRPr lang="en-US"/>
        </a:p>
      </dgm:t>
    </dgm:pt>
    <dgm:pt modelId="{51C9471F-4A00-44B5-B5F7-627063604B69}" type="sibTrans" cxnId="{78EE5883-D40B-45E5-ADE3-F034E8351F9E}">
      <dgm:prSet/>
      <dgm:spPr/>
      <dgm:t>
        <a:bodyPr/>
        <a:lstStyle/>
        <a:p>
          <a:endParaRPr lang="en-US"/>
        </a:p>
      </dgm:t>
    </dgm:pt>
    <dgm:pt modelId="{28146FB1-DFD6-6640-8164-DCF2252DEE4E}" type="pres">
      <dgm:prSet presAssocID="{70C206E6-3E12-40BA-AE15-C9303A7A04AD}" presName="hierChild1" presStyleCnt="0">
        <dgm:presLayoutVars>
          <dgm:chPref val="1"/>
          <dgm:dir/>
          <dgm:animOne val="branch"/>
          <dgm:animLvl val="lvl"/>
          <dgm:resizeHandles/>
        </dgm:presLayoutVars>
      </dgm:prSet>
      <dgm:spPr/>
    </dgm:pt>
    <dgm:pt modelId="{CB9B5981-56EE-8640-81E2-5EEA3A659E62}" type="pres">
      <dgm:prSet presAssocID="{2F5ACCA1-79AF-4BAE-A8DD-6FBF6F0F11A1}" presName="hierRoot1" presStyleCnt="0"/>
      <dgm:spPr/>
    </dgm:pt>
    <dgm:pt modelId="{C8A84F28-2C60-064A-A05B-A83D628840B8}" type="pres">
      <dgm:prSet presAssocID="{2F5ACCA1-79AF-4BAE-A8DD-6FBF6F0F11A1}" presName="composite" presStyleCnt="0"/>
      <dgm:spPr/>
    </dgm:pt>
    <dgm:pt modelId="{2F285636-1AF0-584B-B801-FA638DDEC874}" type="pres">
      <dgm:prSet presAssocID="{2F5ACCA1-79AF-4BAE-A8DD-6FBF6F0F11A1}" presName="background" presStyleLbl="node0" presStyleIdx="0" presStyleCnt="3"/>
      <dgm:spPr/>
    </dgm:pt>
    <dgm:pt modelId="{2BD5179C-4F0E-FD47-A7C1-BC646F7F219A}" type="pres">
      <dgm:prSet presAssocID="{2F5ACCA1-79AF-4BAE-A8DD-6FBF6F0F11A1}" presName="text" presStyleLbl="fgAcc0" presStyleIdx="0" presStyleCnt="3">
        <dgm:presLayoutVars>
          <dgm:chPref val="3"/>
        </dgm:presLayoutVars>
      </dgm:prSet>
      <dgm:spPr/>
    </dgm:pt>
    <dgm:pt modelId="{B85DB979-AB8A-0248-A182-8652E5E7F7E1}" type="pres">
      <dgm:prSet presAssocID="{2F5ACCA1-79AF-4BAE-A8DD-6FBF6F0F11A1}" presName="hierChild2" presStyleCnt="0"/>
      <dgm:spPr/>
    </dgm:pt>
    <dgm:pt modelId="{74B68CE8-B82D-3943-8FEE-B5C704FC538F}" type="pres">
      <dgm:prSet presAssocID="{ABA25C01-A3F4-4955-912B-67314ABC4022}" presName="hierRoot1" presStyleCnt="0"/>
      <dgm:spPr/>
    </dgm:pt>
    <dgm:pt modelId="{9EB21634-3BB7-DD44-8327-C0D4812AABE9}" type="pres">
      <dgm:prSet presAssocID="{ABA25C01-A3F4-4955-912B-67314ABC4022}" presName="composite" presStyleCnt="0"/>
      <dgm:spPr/>
    </dgm:pt>
    <dgm:pt modelId="{FC6F6509-E951-3B47-A985-AD0901297E5C}" type="pres">
      <dgm:prSet presAssocID="{ABA25C01-A3F4-4955-912B-67314ABC4022}" presName="background" presStyleLbl="node0" presStyleIdx="1" presStyleCnt="3"/>
      <dgm:spPr/>
    </dgm:pt>
    <dgm:pt modelId="{0EA97851-153C-2143-B268-802CB72AA145}" type="pres">
      <dgm:prSet presAssocID="{ABA25C01-A3F4-4955-912B-67314ABC4022}" presName="text" presStyleLbl="fgAcc0" presStyleIdx="1" presStyleCnt="3">
        <dgm:presLayoutVars>
          <dgm:chPref val="3"/>
        </dgm:presLayoutVars>
      </dgm:prSet>
      <dgm:spPr/>
    </dgm:pt>
    <dgm:pt modelId="{069750AA-EA8C-4440-A482-80BD86A1CB15}" type="pres">
      <dgm:prSet presAssocID="{ABA25C01-A3F4-4955-912B-67314ABC4022}" presName="hierChild2" presStyleCnt="0"/>
      <dgm:spPr/>
    </dgm:pt>
    <dgm:pt modelId="{4E92CDBF-9F22-0C4F-9FA9-DFE652E9D14A}" type="pres">
      <dgm:prSet presAssocID="{422F152C-FD69-4229-A562-938D28BD6AB3}" presName="hierRoot1" presStyleCnt="0"/>
      <dgm:spPr/>
    </dgm:pt>
    <dgm:pt modelId="{8A8BEF58-F74A-594C-BA8D-071F617D0A35}" type="pres">
      <dgm:prSet presAssocID="{422F152C-FD69-4229-A562-938D28BD6AB3}" presName="composite" presStyleCnt="0"/>
      <dgm:spPr/>
    </dgm:pt>
    <dgm:pt modelId="{A178BE56-4463-2F48-9D71-86151BA601A6}" type="pres">
      <dgm:prSet presAssocID="{422F152C-FD69-4229-A562-938D28BD6AB3}" presName="background" presStyleLbl="node0" presStyleIdx="2" presStyleCnt="3"/>
      <dgm:spPr/>
    </dgm:pt>
    <dgm:pt modelId="{07739396-4FAB-0040-B0D4-CCE95EDF4295}" type="pres">
      <dgm:prSet presAssocID="{422F152C-FD69-4229-A562-938D28BD6AB3}" presName="text" presStyleLbl="fgAcc0" presStyleIdx="2" presStyleCnt="3">
        <dgm:presLayoutVars>
          <dgm:chPref val="3"/>
        </dgm:presLayoutVars>
      </dgm:prSet>
      <dgm:spPr/>
    </dgm:pt>
    <dgm:pt modelId="{A6987D96-EF86-3C41-BED1-ABB9D9AF3159}" type="pres">
      <dgm:prSet presAssocID="{422F152C-FD69-4229-A562-938D28BD6AB3}" presName="hierChild2" presStyleCnt="0"/>
      <dgm:spPr/>
    </dgm:pt>
  </dgm:ptLst>
  <dgm:cxnLst>
    <dgm:cxn modelId="{9E5E6615-06CD-AE48-9221-3650E71C9C42}" type="presOf" srcId="{422F152C-FD69-4229-A562-938D28BD6AB3}" destId="{07739396-4FAB-0040-B0D4-CCE95EDF4295}" srcOrd="0" destOrd="0" presId="urn:microsoft.com/office/officeart/2005/8/layout/hierarchy1"/>
    <dgm:cxn modelId="{5C119C37-F6C3-D44F-8C2A-09014AFF29E7}" type="presOf" srcId="{70C206E6-3E12-40BA-AE15-C9303A7A04AD}" destId="{28146FB1-DFD6-6640-8164-DCF2252DEE4E}" srcOrd="0" destOrd="0" presId="urn:microsoft.com/office/officeart/2005/8/layout/hierarchy1"/>
    <dgm:cxn modelId="{E9D86A64-D1E7-4E81-A6D3-5C9CAF5B4E09}" srcId="{70C206E6-3E12-40BA-AE15-C9303A7A04AD}" destId="{2F5ACCA1-79AF-4BAE-A8DD-6FBF6F0F11A1}" srcOrd="0" destOrd="0" parTransId="{56C99F55-37CE-4E75-8E25-25603F2DE95F}" sibTransId="{B655ABBB-5A6B-4256-962E-DA715EBC27E7}"/>
    <dgm:cxn modelId="{702D166F-10D0-4A9B-B7A2-D88FBE3DDC49}" srcId="{70C206E6-3E12-40BA-AE15-C9303A7A04AD}" destId="{ABA25C01-A3F4-4955-912B-67314ABC4022}" srcOrd="1" destOrd="0" parTransId="{4AD72B16-E81A-42B7-A475-0ABE66F0730F}" sibTransId="{64352F0C-EAD7-45C9-9585-4F896B168949}"/>
    <dgm:cxn modelId="{78EE5883-D40B-45E5-ADE3-F034E8351F9E}" srcId="{70C206E6-3E12-40BA-AE15-C9303A7A04AD}" destId="{422F152C-FD69-4229-A562-938D28BD6AB3}" srcOrd="2" destOrd="0" parTransId="{22B9D5F4-7991-442A-ADAA-B9B40DA25BA9}" sibTransId="{51C9471F-4A00-44B5-B5F7-627063604B69}"/>
    <dgm:cxn modelId="{AFF2C4A0-2238-A04C-A064-B80F811FB56A}" type="presOf" srcId="{ABA25C01-A3F4-4955-912B-67314ABC4022}" destId="{0EA97851-153C-2143-B268-802CB72AA145}" srcOrd="0" destOrd="0" presId="urn:microsoft.com/office/officeart/2005/8/layout/hierarchy1"/>
    <dgm:cxn modelId="{49C3E4C0-3F7D-6841-8728-DF29188C447E}" type="presOf" srcId="{2F5ACCA1-79AF-4BAE-A8DD-6FBF6F0F11A1}" destId="{2BD5179C-4F0E-FD47-A7C1-BC646F7F219A}" srcOrd="0" destOrd="0" presId="urn:microsoft.com/office/officeart/2005/8/layout/hierarchy1"/>
    <dgm:cxn modelId="{556B31C2-C0C7-6F4D-A222-30AC4A9EE157}" type="presParOf" srcId="{28146FB1-DFD6-6640-8164-DCF2252DEE4E}" destId="{CB9B5981-56EE-8640-81E2-5EEA3A659E62}" srcOrd="0" destOrd="0" presId="urn:microsoft.com/office/officeart/2005/8/layout/hierarchy1"/>
    <dgm:cxn modelId="{2AF21663-460E-FC46-8115-899E090BD1A2}" type="presParOf" srcId="{CB9B5981-56EE-8640-81E2-5EEA3A659E62}" destId="{C8A84F28-2C60-064A-A05B-A83D628840B8}" srcOrd="0" destOrd="0" presId="urn:microsoft.com/office/officeart/2005/8/layout/hierarchy1"/>
    <dgm:cxn modelId="{842841A3-FCA3-6943-B467-551D9D540978}" type="presParOf" srcId="{C8A84F28-2C60-064A-A05B-A83D628840B8}" destId="{2F285636-1AF0-584B-B801-FA638DDEC874}" srcOrd="0" destOrd="0" presId="urn:microsoft.com/office/officeart/2005/8/layout/hierarchy1"/>
    <dgm:cxn modelId="{56A3291E-E9BA-4345-8C74-6A6A15DC047A}" type="presParOf" srcId="{C8A84F28-2C60-064A-A05B-A83D628840B8}" destId="{2BD5179C-4F0E-FD47-A7C1-BC646F7F219A}" srcOrd="1" destOrd="0" presId="urn:microsoft.com/office/officeart/2005/8/layout/hierarchy1"/>
    <dgm:cxn modelId="{2DE3F24F-C0C6-904E-B63C-7601A64774FF}" type="presParOf" srcId="{CB9B5981-56EE-8640-81E2-5EEA3A659E62}" destId="{B85DB979-AB8A-0248-A182-8652E5E7F7E1}" srcOrd="1" destOrd="0" presId="urn:microsoft.com/office/officeart/2005/8/layout/hierarchy1"/>
    <dgm:cxn modelId="{B0998FB3-F9D3-A444-BEC3-80FCC160D64B}" type="presParOf" srcId="{28146FB1-DFD6-6640-8164-DCF2252DEE4E}" destId="{74B68CE8-B82D-3943-8FEE-B5C704FC538F}" srcOrd="1" destOrd="0" presId="urn:microsoft.com/office/officeart/2005/8/layout/hierarchy1"/>
    <dgm:cxn modelId="{EE946608-A4EE-0944-9424-3529DE3ADF5D}" type="presParOf" srcId="{74B68CE8-B82D-3943-8FEE-B5C704FC538F}" destId="{9EB21634-3BB7-DD44-8327-C0D4812AABE9}" srcOrd="0" destOrd="0" presId="urn:microsoft.com/office/officeart/2005/8/layout/hierarchy1"/>
    <dgm:cxn modelId="{C2C622D1-50DF-874A-BF01-19DE5672DB4E}" type="presParOf" srcId="{9EB21634-3BB7-DD44-8327-C0D4812AABE9}" destId="{FC6F6509-E951-3B47-A985-AD0901297E5C}" srcOrd="0" destOrd="0" presId="urn:microsoft.com/office/officeart/2005/8/layout/hierarchy1"/>
    <dgm:cxn modelId="{C52B5FDA-0FC4-FF49-A543-F47DC92291AF}" type="presParOf" srcId="{9EB21634-3BB7-DD44-8327-C0D4812AABE9}" destId="{0EA97851-153C-2143-B268-802CB72AA145}" srcOrd="1" destOrd="0" presId="urn:microsoft.com/office/officeart/2005/8/layout/hierarchy1"/>
    <dgm:cxn modelId="{01A53ED3-31AA-D340-A7BD-8D24862B987F}" type="presParOf" srcId="{74B68CE8-B82D-3943-8FEE-B5C704FC538F}" destId="{069750AA-EA8C-4440-A482-80BD86A1CB15}" srcOrd="1" destOrd="0" presId="urn:microsoft.com/office/officeart/2005/8/layout/hierarchy1"/>
    <dgm:cxn modelId="{551636E9-3053-AC42-A661-F6D0DB6E04EB}" type="presParOf" srcId="{28146FB1-DFD6-6640-8164-DCF2252DEE4E}" destId="{4E92CDBF-9F22-0C4F-9FA9-DFE652E9D14A}" srcOrd="2" destOrd="0" presId="urn:microsoft.com/office/officeart/2005/8/layout/hierarchy1"/>
    <dgm:cxn modelId="{4F93916A-CD39-B945-8D32-FF00EBDAE20C}" type="presParOf" srcId="{4E92CDBF-9F22-0C4F-9FA9-DFE652E9D14A}" destId="{8A8BEF58-F74A-594C-BA8D-071F617D0A35}" srcOrd="0" destOrd="0" presId="urn:microsoft.com/office/officeart/2005/8/layout/hierarchy1"/>
    <dgm:cxn modelId="{41F597C8-44A1-CC4C-B8DE-5E77D6017772}" type="presParOf" srcId="{8A8BEF58-F74A-594C-BA8D-071F617D0A35}" destId="{A178BE56-4463-2F48-9D71-86151BA601A6}" srcOrd="0" destOrd="0" presId="urn:microsoft.com/office/officeart/2005/8/layout/hierarchy1"/>
    <dgm:cxn modelId="{BB7DB785-5BC6-AE41-8C31-5D22FFE82F8B}" type="presParOf" srcId="{8A8BEF58-F74A-594C-BA8D-071F617D0A35}" destId="{07739396-4FAB-0040-B0D4-CCE95EDF4295}" srcOrd="1" destOrd="0" presId="urn:microsoft.com/office/officeart/2005/8/layout/hierarchy1"/>
    <dgm:cxn modelId="{5D975254-71FB-3A4B-8786-49B0A111F666}" type="presParOf" srcId="{4E92CDBF-9F22-0C4F-9FA9-DFE652E9D14A}" destId="{A6987D96-EF86-3C41-BED1-ABB9D9AF3159}"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C71F80-F26E-434E-B934-4C163E84A16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B68791-D445-4590-98A0-38A294189EAC}">
      <dgm:prSet/>
      <dgm:spPr/>
      <dgm:t>
        <a:bodyPr/>
        <a:lstStyle/>
        <a:p>
          <a:pPr>
            <a:lnSpc>
              <a:spcPct val="100000"/>
            </a:lnSpc>
          </a:pPr>
          <a:r>
            <a:rPr lang="en-US" dirty="0"/>
            <a:t>People now have a TV that has 1080 or 4K resolution. These resolution sizes allow for smoother gameplay and better graphics</a:t>
          </a:r>
        </a:p>
      </dgm:t>
    </dgm:pt>
    <dgm:pt modelId="{9329D28B-5E3C-4FBC-A5F3-DBCA9D8FF25B}" type="parTrans" cxnId="{3623DAAE-104A-45A7-A8AA-8EC912A1E84C}">
      <dgm:prSet/>
      <dgm:spPr/>
      <dgm:t>
        <a:bodyPr/>
        <a:lstStyle/>
        <a:p>
          <a:endParaRPr lang="en-US"/>
        </a:p>
      </dgm:t>
    </dgm:pt>
    <dgm:pt modelId="{B6C73C1C-3791-48E6-B498-549A165BDC8F}" type="sibTrans" cxnId="{3623DAAE-104A-45A7-A8AA-8EC912A1E84C}">
      <dgm:prSet/>
      <dgm:spPr/>
      <dgm:t>
        <a:bodyPr/>
        <a:lstStyle/>
        <a:p>
          <a:endParaRPr lang="en-US"/>
        </a:p>
      </dgm:t>
    </dgm:pt>
    <dgm:pt modelId="{823B6AD2-8FD1-45BC-85F1-02EADD657151}">
      <dgm:prSet/>
      <dgm:spPr/>
      <dgm:t>
        <a:bodyPr/>
        <a:lstStyle/>
        <a:p>
          <a:pPr>
            <a:lnSpc>
              <a:spcPct val="100000"/>
            </a:lnSpc>
          </a:pPr>
          <a:r>
            <a:rPr lang="en-US" dirty="0"/>
            <a:t>Smart TVs have different screen settings that allow for the user to switch up the visual setting of the TV to fit their specific needs (sports, movies, games, etc.)</a:t>
          </a:r>
        </a:p>
      </dgm:t>
    </dgm:pt>
    <dgm:pt modelId="{B0802A4B-0AD9-4750-A62B-D6D53755DA83}" type="parTrans" cxnId="{6C84030E-CAC0-491A-9113-BA94898F188D}">
      <dgm:prSet/>
      <dgm:spPr/>
      <dgm:t>
        <a:bodyPr/>
        <a:lstStyle/>
        <a:p>
          <a:endParaRPr lang="en-US"/>
        </a:p>
      </dgm:t>
    </dgm:pt>
    <dgm:pt modelId="{3C3A4262-A02F-4980-BE6B-388A1641381A}" type="sibTrans" cxnId="{6C84030E-CAC0-491A-9113-BA94898F188D}">
      <dgm:prSet/>
      <dgm:spPr/>
      <dgm:t>
        <a:bodyPr/>
        <a:lstStyle/>
        <a:p>
          <a:endParaRPr lang="en-US"/>
        </a:p>
      </dgm:t>
    </dgm:pt>
    <dgm:pt modelId="{0D7FB9AD-BC49-41D6-BB11-1705F8D39F09}">
      <dgm:prSet/>
      <dgm:spPr/>
      <dgm:t>
        <a:bodyPr/>
        <a:lstStyle/>
        <a:p>
          <a:pPr>
            <a:lnSpc>
              <a:spcPct val="100000"/>
            </a:lnSpc>
          </a:pPr>
          <a:r>
            <a:rPr lang="en-US" dirty="0"/>
            <a:t>Developments for a new 8K resolution TV. There is no 8K TV for sale yet, but many top companies such as LG, Samsung, and Sharp have introduced their prototypes to the public during electronic conventions and other events.</a:t>
          </a:r>
        </a:p>
      </dgm:t>
    </dgm:pt>
    <dgm:pt modelId="{81DC37DA-DDA9-4900-93EC-E26F1186EAEE}" type="parTrans" cxnId="{3A84C6DB-85EC-4C1F-9D9D-D783194D4D29}">
      <dgm:prSet/>
      <dgm:spPr/>
      <dgm:t>
        <a:bodyPr/>
        <a:lstStyle/>
        <a:p>
          <a:endParaRPr lang="en-US"/>
        </a:p>
      </dgm:t>
    </dgm:pt>
    <dgm:pt modelId="{BC21CA34-4EA0-4DBC-9D69-63F1026CA86B}" type="sibTrans" cxnId="{3A84C6DB-85EC-4C1F-9D9D-D783194D4D29}">
      <dgm:prSet/>
      <dgm:spPr/>
      <dgm:t>
        <a:bodyPr/>
        <a:lstStyle/>
        <a:p>
          <a:endParaRPr lang="en-US"/>
        </a:p>
      </dgm:t>
    </dgm:pt>
    <dgm:pt modelId="{BCE461E4-2FED-4623-8171-6B9FEF795ED5}" type="pres">
      <dgm:prSet presAssocID="{1BC71F80-F26E-434E-B934-4C163E84A167}" presName="root" presStyleCnt="0">
        <dgm:presLayoutVars>
          <dgm:dir/>
          <dgm:resizeHandles val="exact"/>
        </dgm:presLayoutVars>
      </dgm:prSet>
      <dgm:spPr/>
    </dgm:pt>
    <dgm:pt modelId="{0569A7D3-97E7-459E-95F7-D1B13466E87F}" type="pres">
      <dgm:prSet presAssocID="{BAB68791-D445-4590-98A0-38A294189EAC}" presName="compNode" presStyleCnt="0"/>
      <dgm:spPr/>
    </dgm:pt>
    <dgm:pt modelId="{7FE271F9-3B46-4B57-BB1F-1065708AB5EE}" type="pres">
      <dgm:prSet presAssocID="{BAB68791-D445-4590-98A0-38A294189EAC}" presName="bgRect" presStyleLbl="bgShp" presStyleIdx="0" presStyleCnt="3"/>
      <dgm:spPr/>
    </dgm:pt>
    <dgm:pt modelId="{E6F1B043-897B-446B-BD2F-F9ECF4FEFF3D}" type="pres">
      <dgm:prSet presAssocID="{BAB68791-D445-4590-98A0-38A294189EA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C3690FC-0B1F-4EB2-9168-8C2C4AD68EDA}" type="pres">
      <dgm:prSet presAssocID="{BAB68791-D445-4590-98A0-38A294189EAC}" presName="spaceRect" presStyleCnt="0"/>
      <dgm:spPr/>
    </dgm:pt>
    <dgm:pt modelId="{08343C6B-2362-4E58-953C-AD9F96BAE95C}" type="pres">
      <dgm:prSet presAssocID="{BAB68791-D445-4590-98A0-38A294189EAC}" presName="parTx" presStyleLbl="revTx" presStyleIdx="0" presStyleCnt="3">
        <dgm:presLayoutVars>
          <dgm:chMax val="0"/>
          <dgm:chPref val="0"/>
        </dgm:presLayoutVars>
      </dgm:prSet>
      <dgm:spPr/>
    </dgm:pt>
    <dgm:pt modelId="{D36239E9-EF33-48F0-B34A-37AD48B81DE7}" type="pres">
      <dgm:prSet presAssocID="{B6C73C1C-3791-48E6-B498-549A165BDC8F}" presName="sibTrans" presStyleCnt="0"/>
      <dgm:spPr/>
    </dgm:pt>
    <dgm:pt modelId="{7AF44637-EDA0-4D50-913D-C4BF8F45AF3D}" type="pres">
      <dgm:prSet presAssocID="{823B6AD2-8FD1-45BC-85F1-02EADD657151}" presName="compNode" presStyleCnt="0"/>
      <dgm:spPr/>
    </dgm:pt>
    <dgm:pt modelId="{43DD8232-3F2A-403B-8CC6-178F805ED320}" type="pres">
      <dgm:prSet presAssocID="{823B6AD2-8FD1-45BC-85F1-02EADD657151}" presName="bgRect" presStyleLbl="bgShp" presStyleIdx="1" presStyleCnt="3"/>
      <dgm:spPr/>
    </dgm:pt>
    <dgm:pt modelId="{50C979EF-96DA-4C9C-8BC8-AF07C31AD353}" type="pres">
      <dgm:prSet presAssocID="{823B6AD2-8FD1-45BC-85F1-02EADD6571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levision"/>
        </a:ext>
      </dgm:extLst>
    </dgm:pt>
    <dgm:pt modelId="{B0C5D33D-2974-40C5-9BB8-927A489B259F}" type="pres">
      <dgm:prSet presAssocID="{823B6AD2-8FD1-45BC-85F1-02EADD657151}" presName="spaceRect" presStyleCnt="0"/>
      <dgm:spPr/>
    </dgm:pt>
    <dgm:pt modelId="{70022C87-6B64-477A-A734-18A742D3F4A4}" type="pres">
      <dgm:prSet presAssocID="{823B6AD2-8FD1-45BC-85F1-02EADD657151}" presName="parTx" presStyleLbl="revTx" presStyleIdx="1" presStyleCnt="3">
        <dgm:presLayoutVars>
          <dgm:chMax val="0"/>
          <dgm:chPref val="0"/>
        </dgm:presLayoutVars>
      </dgm:prSet>
      <dgm:spPr/>
    </dgm:pt>
    <dgm:pt modelId="{84AD72E1-0BA6-4848-AE08-C50384E7BE60}" type="pres">
      <dgm:prSet presAssocID="{3C3A4262-A02F-4980-BE6B-388A1641381A}" presName="sibTrans" presStyleCnt="0"/>
      <dgm:spPr/>
    </dgm:pt>
    <dgm:pt modelId="{E8106F8B-DB75-49BA-A375-89B6177056B9}" type="pres">
      <dgm:prSet presAssocID="{0D7FB9AD-BC49-41D6-BB11-1705F8D39F09}" presName="compNode" presStyleCnt="0"/>
      <dgm:spPr/>
    </dgm:pt>
    <dgm:pt modelId="{D57A1C7F-A8C6-423B-A5B0-C0989F4B660B}" type="pres">
      <dgm:prSet presAssocID="{0D7FB9AD-BC49-41D6-BB11-1705F8D39F09}" presName="bgRect" presStyleLbl="bgShp" presStyleIdx="2" presStyleCnt="3"/>
      <dgm:spPr/>
    </dgm:pt>
    <dgm:pt modelId="{2DCE47FB-33B8-4CB0-B0BF-F2DE2550DF64}" type="pres">
      <dgm:prSet presAssocID="{0D7FB9AD-BC49-41D6-BB11-1705F8D39F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98604467-9D7C-48BF-BD73-D8A8B037F57E}" type="pres">
      <dgm:prSet presAssocID="{0D7FB9AD-BC49-41D6-BB11-1705F8D39F09}" presName="spaceRect" presStyleCnt="0"/>
      <dgm:spPr/>
    </dgm:pt>
    <dgm:pt modelId="{D9EFB807-63A9-4D8A-B05D-3C704311A3CE}" type="pres">
      <dgm:prSet presAssocID="{0D7FB9AD-BC49-41D6-BB11-1705F8D39F09}" presName="parTx" presStyleLbl="revTx" presStyleIdx="2" presStyleCnt="3">
        <dgm:presLayoutVars>
          <dgm:chMax val="0"/>
          <dgm:chPref val="0"/>
        </dgm:presLayoutVars>
      </dgm:prSet>
      <dgm:spPr/>
    </dgm:pt>
  </dgm:ptLst>
  <dgm:cxnLst>
    <dgm:cxn modelId="{6C84030E-CAC0-491A-9113-BA94898F188D}" srcId="{1BC71F80-F26E-434E-B934-4C163E84A167}" destId="{823B6AD2-8FD1-45BC-85F1-02EADD657151}" srcOrd="1" destOrd="0" parTransId="{B0802A4B-0AD9-4750-A62B-D6D53755DA83}" sibTransId="{3C3A4262-A02F-4980-BE6B-388A1641381A}"/>
    <dgm:cxn modelId="{F007480E-9EE5-8F43-B8AD-C6ECA0615D1A}" type="presOf" srcId="{1BC71F80-F26E-434E-B934-4C163E84A167}" destId="{BCE461E4-2FED-4623-8171-6B9FEF795ED5}" srcOrd="0" destOrd="0" presId="urn:microsoft.com/office/officeart/2018/2/layout/IconVerticalSolidList"/>
    <dgm:cxn modelId="{3C1B8D55-4962-204F-A544-A3F3343004D6}" type="presOf" srcId="{BAB68791-D445-4590-98A0-38A294189EAC}" destId="{08343C6B-2362-4E58-953C-AD9F96BAE95C}" srcOrd="0" destOrd="0" presId="urn:microsoft.com/office/officeart/2018/2/layout/IconVerticalSolidList"/>
    <dgm:cxn modelId="{7FE56AAE-8C18-B248-A5F1-8B455A047250}" type="presOf" srcId="{823B6AD2-8FD1-45BC-85F1-02EADD657151}" destId="{70022C87-6B64-477A-A734-18A742D3F4A4}" srcOrd="0" destOrd="0" presId="urn:microsoft.com/office/officeart/2018/2/layout/IconVerticalSolidList"/>
    <dgm:cxn modelId="{3623DAAE-104A-45A7-A8AA-8EC912A1E84C}" srcId="{1BC71F80-F26E-434E-B934-4C163E84A167}" destId="{BAB68791-D445-4590-98A0-38A294189EAC}" srcOrd="0" destOrd="0" parTransId="{9329D28B-5E3C-4FBC-A5F3-DBCA9D8FF25B}" sibTransId="{B6C73C1C-3791-48E6-B498-549A165BDC8F}"/>
    <dgm:cxn modelId="{3C6444D2-4894-B14C-BFA6-665D0DC904A7}" type="presOf" srcId="{0D7FB9AD-BC49-41D6-BB11-1705F8D39F09}" destId="{D9EFB807-63A9-4D8A-B05D-3C704311A3CE}" srcOrd="0" destOrd="0" presId="urn:microsoft.com/office/officeart/2018/2/layout/IconVerticalSolidList"/>
    <dgm:cxn modelId="{3A84C6DB-85EC-4C1F-9D9D-D783194D4D29}" srcId="{1BC71F80-F26E-434E-B934-4C163E84A167}" destId="{0D7FB9AD-BC49-41D6-BB11-1705F8D39F09}" srcOrd="2" destOrd="0" parTransId="{81DC37DA-DDA9-4900-93EC-E26F1186EAEE}" sibTransId="{BC21CA34-4EA0-4DBC-9D69-63F1026CA86B}"/>
    <dgm:cxn modelId="{8BFFF149-7FE5-DC4A-B779-517A2BC99F3C}" type="presParOf" srcId="{BCE461E4-2FED-4623-8171-6B9FEF795ED5}" destId="{0569A7D3-97E7-459E-95F7-D1B13466E87F}" srcOrd="0" destOrd="0" presId="urn:microsoft.com/office/officeart/2018/2/layout/IconVerticalSolidList"/>
    <dgm:cxn modelId="{0C4C9332-16DD-4C44-B720-41C6F420C6B8}" type="presParOf" srcId="{0569A7D3-97E7-459E-95F7-D1B13466E87F}" destId="{7FE271F9-3B46-4B57-BB1F-1065708AB5EE}" srcOrd="0" destOrd="0" presId="urn:microsoft.com/office/officeart/2018/2/layout/IconVerticalSolidList"/>
    <dgm:cxn modelId="{DF8DDF52-8D31-8D44-940F-C6C9F93D8971}" type="presParOf" srcId="{0569A7D3-97E7-459E-95F7-D1B13466E87F}" destId="{E6F1B043-897B-446B-BD2F-F9ECF4FEFF3D}" srcOrd="1" destOrd="0" presId="urn:microsoft.com/office/officeart/2018/2/layout/IconVerticalSolidList"/>
    <dgm:cxn modelId="{BC67B042-4CD5-084E-A6D4-F1A2353FD4B8}" type="presParOf" srcId="{0569A7D3-97E7-459E-95F7-D1B13466E87F}" destId="{0C3690FC-0B1F-4EB2-9168-8C2C4AD68EDA}" srcOrd="2" destOrd="0" presId="urn:microsoft.com/office/officeart/2018/2/layout/IconVerticalSolidList"/>
    <dgm:cxn modelId="{C50548C9-12C2-7940-B39E-AF26F42DCF55}" type="presParOf" srcId="{0569A7D3-97E7-459E-95F7-D1B13466E87F}" destId="{08343C6B-2362-4E58-953C-AD9F96BAE95C}" srcOrd="3" destOrd="0" presId="urn:microsoft.com/office/officeart/2018/2/layout/IconVerticalSolidList"/>
    <dgm:cxn modelId="{3C4967FD-35F0-2748-9545-0C8CFC528A25}" type="presParOf" srcId="{BCE461E4-2FED-4623-8171-6B9FEF795ED5}" destId="{D36239E9-EF33-48F0-B34A-37AD48B81DE7}" srcOrd="1" destOrd="0" presId="urn:microsoft.com/office/officeart/2018/2/layout/IconVerticalSolidList"/>
    <dgm:cxn modelId="{8E25001D-87A9-EA48-8BF7-0641F6277AF3}" type="presParOf" srcId="{BCE461E4-2FED-4623-8171-6B9FEF795ED5}" destId="{7AF44637-EDA0-4D50-913D-C4BF8F45AF3D}" srcOrd="2" destOrd="0" presId="urn:microsoft.com/office/officeart/2018/2/layout/IconVerticalSolidList"/>
    <dgm:cxn modelId="{AA279B20-AD1F-9D47-8DE0-2131C4474D3C}" type="presParOf" srcId="{7AF44637-EDA0-4D50-913D-C4BF8F45AF3D}" destId="{43DD8232-3F2A-403B-8CC6-178F805ED320}" srcOrd="0" destOrd="0" presId="urn:microsoft.com/office/officeart/2018/2/layout/IconVerticalSolidList"/>
    <dgm:cxn modelId="{BC0BBBF6-6DC1-DA43-98F8-5B73C0498477}" type="presParOf" srcId="{7AF44637-EDA0-4D50-913D-C4BF8F45AF3D}" destId="{50C979EF-96DA-4C9C-8BC8-AF07C31AD353}" srcOrd="1" destOrd="0" presId="urn:microsoft.com/office/officeart/2018/2/layout/IconVerticalSolidList"/>
    <dgm:cxn modelId="{16337DA6-8BA2-4A4C-BD23-098CC4534DD4}" type="presParOf" srcId="{7AF44637-EDA0-4D50-913D-C4BF8F45AF3D}" destId="{B0C5D33D-2974-40C5-9BB8-927A489B259F}" srcOrd="2" destOrd="0" presId="urn:microsoft.com/office/officeart/2018/2/layout/IconVerticalSolidList"/>
    <dgm:cxn modelId="{83A33C3E-A7D1-EA48-9E43-F174CE717EB1}" type="presParOf" srcId="{7AF44637-EDA0-4D50-913D-C4BF8F45AF3D}" destId="{70022C87-6B64-477A-A734-18A742D3F4A4}" srcOrd="3" destOrd="0" presId="urn:microsoft.com/office/officeart/2018/2/layout/IconVerticalSolidList"/>
    <dgm:cxn modelId="{A2841ECB-D605-1340-8FC0-999B03F03234}" type="presParOf" srcId="{BCE461E4-2FED-4623-8171-6B9FEF795ED5}" destId="{84AD72E1-0BA6-4848-AE08-C50384E7BE60}" srcOrd="3" destOrd="0" presId="urn:microsoft.com/office/officeart/2018/2/layout/IconVerticalSolidList"/>
    <dgm:cxn modelId="{3C8F5C9D-5592-E24F-B547-3160EEE2102F}" type="presParOf" srcId="{BCE461E4-2FED-4623-8171-6B9FEF795ED5}" destId="{E8106F8B-DB75-49BA-A375-89B6177056B9}" srcOrd="4" destOrd="0" presId="urn:microsoft.com/office/officeart/2018/2/layout/IconVerticalSolidList"/>
    <dgm:cxn modelId="{4CFC69D0-E92D-D943-B881-FB034EBC0165}" type="presParOf" srcId="{E8106F8B-DB75-49BA-A375-89B6177056B9}" destId="{D57A1C7F-A8C6-423B-A5B0-C0989F4B660B}" srcOrd="0" destOrd="0" presId="urn:microsoft.com/office/officeart/2018/2/layout/IconVerticalSolidList"/>
    <dgm:cxn modelId="{111EA4EF-D5FA-0A4E-9326-D15B501D444E}" type="presParOf" srcId="{E8106F8B-DB75-49BA-A375-89B6177056B9}" destId="{2DCE47FB-33B8-4CB0-B0BF-F2DE2550DF64}" srcOrd="1" destOrd="0" presId="urn:microsoft.com/office/officeart/2018/2/layout/IconVerticalSolidList"/>
    <dgm:cxn modelId="{C07C681D-8494-A54C-8AAD-6D74A170DFC4}" type="presParOf" srcId="{E8106F8B-DB75-49BA-A375-89B6177056B9}" destId="{98604467-9D7C-48BF-BD73-D8A8B037F57E}" srcOrd="2" destOrd="0" presId="urn:microsoft.com/office/officeart/2018/2/layout/IconVerticalSolidList"/>
    <dgm:cxn modelId="{E6BF31E0-0FC3-8546-82B4-3E9D25473CF2}" type="presParOf" srcId="{E8106F8B-DB75-49BA-A375-89B6177056B9}" destId="{D9EFB807-63A9-4D8A-B05D-3C704311A3CE}"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85636-1AF0-584B-B801-FA638DDEC874}">
      <dsp:nvSpPr>
        <dsp:cNvPr id="0" name=""/>
        <dsp:cNvSpPr/>
      </dsp:nvSpPr>
      <dsp:spPr>
        <a:xfrm>
          <a:off x="0" y="326477"/>
          <a:ext cx="2185987" cy="13881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D5179C-4F0E-FD47-A7C1-BC646F7F219A}">
      <dsp:nvSpPr>
        <dsp:cNvPr id="0" name=""/>
        <dsp:cNvSpPr/>
      </dsp:nvSpPr>
      <dsp:spPr>
        <a:xfrm>
          <a:off x="242887" y="557220"/>
          <a:ext cx="2185987" cy="138810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A form of video games where the user’s body motions and movements act as the controls for the video game</a:t>
          </a:r>
          <a:endParaRPr lang="en-US" sz="1600" kern="1200"/>
        </a:p>
      </dsp:txBody>
      <dsp:txXfrm>
        <a:off x="283543" y="597876"/>
        <a:ext cx="2104675" cy="1306790"/>
      </dsp:txXfrm>
    </dsp:sp>
    <dsp:sp modelId="{FC6F6509-E951-3B47-A985-AD0901297E5C}">
      <dsp:nvSpPr>
        <dsp:cNvPr id="0" name=""/>
        <dsp:cNvSpPr/>
      </dsp:nvSpPr>
      <dsp:spPr>
        <a:xfrm>
          <a:off x="2671762" y="326477"/>
          <a:ext cx="2185987" cy="13881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A97851-153C-2143-B268-802CB72AA145}">
      <dsp:nvSpPr>
        <dsp:cNvPr id="0" name=""/>
        <dsp:cNvSpPr/>
      </dsp:nvSpPr>
      <dsp:spPr>
        <a:xfrm>
          <a:off x="2914650" y="557220"/>
          <a:ext cx="2185987" cy="138810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Allows for a unique user experience and is different from the traditional controller/button games</a:t>
          </a:r>
          <a:endParaRPr lang="en-US" sz="1600" kern="1200"/>
        </a:p>
      </dsp:txBody>
      <dsp:txXfrm>
        <a:off x="2955306" y="597876"/>
        <a:ext cx="2104675" cy="1306790"/>
      </dsp:txXfrm>
    </dsp:sp>
    <dsp:sp modelId="{A178BE56-4463-2F48-9D71-86151BA601A6}">
      <dsp:nvSpPr>
        <dsp:cNvPr id="0" name=""/>
        <dsp:cNvSpPr/>
      </dsp:nvSpPr>
      <dsp:spPr>
        <a:xfrm>
          <a:off x="5343524" y="326477"/>
          <a:ext cx="2185987" cy="13881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739396-4FAB-0040-B0D4-CCE95EDF4295}">
      <dsp:nvSpPr>
        <dsp:cNvPr id="0" name=""/>
        <dsp:cNvSpPr/>
      </dsp:nvSpPr>
      <dsp:spPr>
        <a:xfrm>
          <a:off x="5586412" y="557220"/>
          <a:ext cx="2185987" cy="138810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Gesture/motion games detect movement in real time and allow the user to virtually interact with the game</a:t>
          </a:r>
          <a:endParaRPr lang="en-US" sz="1600" kern="1200" dirty="0"/>
        </a:p>
      </dsp:txBody>
      <dsp:txXfrm>
        <a:off x="5627068" y="597876"/>
        <a:ext cx="2104675" cy="1306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271F9-3B46-4B57-BB1F-1065708AB5EE}">
      <dsp:nvSpPr>
        <dsp:cNvPr id="0" name=""/>
        <dsp:cNvSpPr/>
      </dsp:nvSpPr>
      <dsp:spPr>
        <a:xfrm>
          <a:off x="0" y="2108"/>
          <a:ext cx="5012532" cy="10077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F1B043-897B-446B-BD2F-F9ECF4FEFF3D}">
      <dsp:nvSpPr>
        <dsp:cNvPr id="0" name=""/>
        <dsp:cNvSpPr/>
      </dsp:nvSpPr>
      <dsp:spPr>
        <a:xfrm>
          <a:off x="304847" y="228854"/>
          <a:ext cx="554810" cy="5542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343C6B-2362-4E58-953C-AD9F96BAE95C}">
      <dsp:nvSpPr>
        <dsp:cNvPr id="0" name=""/>
        <dsp:cNvSpPr/>
      </dsp:nvSpPr>
      <dsp:spPr>
        <a:xfrm>
          <a:off x="1164506" y="2108"/>
          <a:ext cx="3724641" cy="1008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59" tIns="106759" rIns="106759" bIns="106759" numCol="1" spcCol="1270" anchor="ctr" anchorCtr="0">
          <a:noAutofit/>
        </a:bodyPr>
        <a:lstStyle/>
        <a:p>
          <a:pPr marL="0" lvl="0" indent="0" algn="l" defTabSz="622300">
            <a:lnSpc>
              <a:spcPct val="100000"/>
            </a:lnSpc>
            <a:spcBef>
              <a:spcPct val="0"/>
            </a:spcBef>
            <a:spcAft>
              <a:spcPct val="35000"/>
            </a:spcAft>
            <a:buNone/>
          </a:pPr>
          <a:r>
            <a:rPr lang="en-US" sz="1400" kern="1200" dirty="0"/>
            <a:t>People now have a TV that has 1080 or 4K resolution. These resolution sizes allow for smoother gameplay and better graphics</a:t>
          </a:r>
        </a:p>
      </dsp:txBody>
      <dsp:txXfrm>
        <a:off x="1164506" y="2108"/>
        <a:ext cx="3724641" cy="1008746"/>
      </dsp:txXfrm>
    </dsp:sp>
    <dsp:sp modelId="{43DD8232-3F2A-403B-8CC6-178F805ED320}">
      <dsp:nvSpPr>
        <dsp:cNvPr id="0" name=""/>
        <dsp:cNvSpPr/>
      </dsp:nvSpPr>
      <dsp:spPr>
        <a:xfrm>
          <a:off x="0" y="1223223"/>
          <a:ext cx="5012532" cy="10077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C979EF-96DA-4C9C-8BC8-AF07C31AD353}">
      <dsp:nvSpPr>
        <dsp:cNvPr id="0" name=""/>
        <dsp:cNvSpPr/>
      </dsp:nvSpPr>
      <dsp:spPr>
        <a:xfrm>
          <a:off x="304847" y="1449969"/>
          <a:ext cx="554810" cy="5542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022C87-6B64-477A-A734-18A742D3F4A4}">
      <dsp:nvSpPr>
        <dsp:cNvPr id="0" name=""/>
        <dsp:cNvSpPr/>
      </dsp:nvSpPr>
      <dsp:spPr>
        <a:xfrm>
          <a:off x="1164506" y="1223223"/>
          <a:ext cx="3724641" cy="1008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59" tIns="106759" rIns="106759" bIns="106759" numCol="1" spcCol="1270" anchor="ctr" anchorCtr="0">
          <a:noAutofit/>
        </a:bodyPr>
        <a:lstStyle/>
        <a:p>
          <a:pPr marL="0" lvl="0" indent="0" algn="l" defTabSz="622300">
            <a:lnSpc>
              <a:spcPct val="100000"/>
            </a:lnSpc>
            <a:spcBef>
              <a:spcPct val="0"/>
            </a:spcBef>
            <a:spcAft>
              <a:spcPct val="35000"/>
            </a:spcAft>
            <a:buNone/>
          </a:pPr>
          <a:r>
            <a:rPr lang="en-US" sz="1400" kern="1200" dirty="0"/>
            <a:t>Smart TVs have different screen settings that allow for the user to switch up the visual setting of the TV to fit their specific needs (sports, movies, games, etc.)</a:t>
          </a:r>
        </a:p>
      </dsp:txBody>
      <dsp:txXfrm>
        <a:off x="1164506" y="1223223"/>
        <a:ext cx="3724641" cy="1008746"/>
      </dsp:txXfrm>
    </dsp:sp>
    <dsp:sp modelId="{D57A1C7F-A8C6-423B-A5B0-C0989F4B660B}">
      <dsp:nvSpPr>
        <dsp:cNvPr id="0" name=""/>
        <dsp:cNvSpPr/>
      </dsp:nvSpPr>
      <dsp:spPr>
        <a:xfrm>
          <a:off x="0" y="2444337"/>
          <a:ext cx="5012532" cy="10077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E47FB-33B8-4CB0-B0BF-F2DE2550DF64}">
      <dsp:nvSpPr>
        <dsp:cNvPr id="0" name=""/>
        <dsp:cNvSpPr/>
      </dsp:nvSpPr>
      <dsp:spPr>
        <a:xfrm>
          <a:off x="305145" y="2671084"/>
          <a:ext cx="554810" cy="5542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EFB807-63A9-4D8A-B05D-3C704311A3CE}">
      <dsp:nvSpPr>
        <dsp:cNvPr id="0" name=""/>
        <dsp:cNvSpPr/>
      </dsp:nvSpPr>
      <dsp:spPr>
        <a:xfrm>
          <a:off x="1165102" y="2444337"/>
          <a:ext cx="3724641" cy="1008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59" tIns="106759" rIns="106759" bIns="106759" numCol="1" spcCol="1270" anchor="ctr" anchorCtr="0">
          <a:noAutofit/>
        </a:bodyPr>
        <a:lstStyle/>
        <a:p>
          <a:pPr marL="0" lvl="0" indent="0" algn="l" defTabSz="622300">
            <a:lnSpc>
              <a:spcPct val="100000"/>
            </a:lnSpc>
            <a:spcBef>
              <a:spcPct val="0"/>
            </a:spcBef>
            <a:spcAft>
              <a:spcPct val="35000"/>
            </a:spcAft>
            <a:buNone/>
          </a:pPr>
          <a:r>
            <a:rPr lang="en-US" sz="1400" kern="1200" dirty="0"/>
            <a:t>Developments for a new 8K resolution TV. There is no 8K TV for sale yet, but many top companies such as LG, Samsung, and Sharp have introduced their prototypes to the public during electronic conventions and other events.</a:t>
          </a:r>
        </a:p>
      </dsp:txBody>
      <dsp:txXfrm>
        <a:off x="1165102" y="2444337"/>
        <a:ext cx="3724641" cy="100874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99cab227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99cab227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0:25 - 2 min mark.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87c5067e1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87c5067e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2:34 - 4:03 min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87c5067e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87c5067e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87c5067e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87c5067e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97cdea00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97cdea00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Stop at 2 min mark</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97cdea002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97cdea002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97cdea002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97cdea002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97cdea002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97cdea00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97cdea0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97cdea0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97cdea002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97cdea00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9655aaa9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9655aaa9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99b7d0c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99b7d0c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97cdea002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97cdea00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87c5067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87c5067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87c5067e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87c5067e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87c5067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487c5067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87c5067e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87c5067e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87c5067e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87c5067e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87c5067e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87c5067e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87c5067e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87c5067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8584593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8584593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99cab227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99cab227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99cab227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99cab22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99cab227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99cab227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8584593b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8584593b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99cab227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99cab227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99cab227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99cab227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0647347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96584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182555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9416255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655589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7/8/20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078179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7/8/20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2552971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4003170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2887769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21919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193870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2949641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60EA64-D806-43AC-9DF2-F8C432F32B4C}" type="datetimeFigureOut">
              <a:rPr lang="en-US" smtClean="0"/>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489423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287501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602589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7/8/20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4266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87562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685610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1160EA64-D806-43AC-9DF2-F8C432F32B4C}" type="datetimeFigureOut">
              <a:rPr lang="en-US" smtClean="0"/>
              <a:t>7/8/20</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140003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video" Target="https://www.youtube.com/embed/0q-7riMTWm4?feature=oembed" TargetMode="Externa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video" Target="https://www.youtube.com/embed/lFnWy0Odsh8?feature=oembed" TargetMode="Externa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video" Target="https://www.youtube.com/embed/nT_PXjLol_8?feature=oembed" TargetMode="Externa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20.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video" Target="https://www.youtube.com/embed/VPsYorux0nA?feature=oembed" TargetMode="Externa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21.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22.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video" Target="https://www.youtube.com/embed/IzV_xrisMko?feature=oembed" TargetMode="Externa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8.xml"/><Relationship Id="rId1" Type="http://schemas.openxmlformats.org/officeDocument/2006/relationships/video" Target="https://www.youtube.com/embed/ETAKfSkec6A?feature=oembed" TargetMode="Externa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video" Target="https://www.youtube.com/embed/uq9SEJxZiUg?feature=oembed" TargetMode="Externa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png"/><Relationship Id="rId7" Type="http://schemas.openxmlformats.org/officeDocument/2006/relationships/diagramLayout" Target="../diagrams/layout2.xml"/><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diagramData" Target="../diagrams/data2.xml"/><Relationship Id="rId5" Type="http://schemas.openxmlformats.org/officeDocument/2006/relationships/image" Target="../media/image2.png"/><Relationship Id="rId10" Type="http://schemas.microsoft.com/office/2007/relationships/diagramDrawing" Target="../diagrams/drawing2.xml"/><Relationship Id="rId4" Type="http://schemas.openxmlformats.org/officeDocument/2006/relationships/image" Target="../media/image3.png"/><Relationship Id="rId9" Type="http://schemas.openxmlformats.org/officeDocument/2006/relationships/diagramColors" Target="../diagrams/colors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video" Target="https://www.youtube.com/embed/ugn9YHyvtS8?feature=oembed" TargetMode="Externa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video" Target="https://www.youtube.com/embed/fCsjUG6-F4I?feature=oembed" TargetMode="Externa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png"/><Relationship Id="rId2" Type="http://schemas.openxmlformats.org/officeDocument/2006/relationships/slideLayout" Target="../slideLayouts/slideLayout6.xml"/><Relationship Id="rId1" Type="http://schemas.openxmlformats.org/officeDocument/2006/relationships/video" Target="https://www.youtube.com/embed/yeoi3R8lHaw?feature=oembed" TargetMode="Externa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33"/>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Game controller">
            <a:extLst>
              <a:ext uri="{FF2B5EF4-FFF2-40B4-BE49-F238E27FC236}">
                <a16:creationId xmlns:a16="http://schemas.microsoft.com/office/drawing/2014/main" id="{2A961ED6-D363-417D-AF92-2EEED6C079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8354" y="718114"/>
            <a:ext cx="3705296" cy="3705296"/>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42" name="Picture 141">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4" name="Google Shape;134;p13"/>
          <p:cNvSpPr txBox="1">
            <a:spLocks noGrp="1"/>
          </p:cNvSpPr>
          <p:nvPr>
            <p:ph type="ctrTitle"/>
          </p:nvPr>
        </p:nvSpPr>
        <p:spPr>
          <a:xfrm>
            <a:off x="5677786" y="718114"/>
            <a:ext cx="2780883" cy="2348935"/>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100"/>
              <a:t>Technology Advancement in Gaming</a:t>
            </a:r>
          </a:p>
        </p:txBody>
      </p:sp>
      <p:sp>
        <p:nvSpPr>
          <p:cNvPr id="135" name="Google Shape;135;p13"/>
          <p:cNvSpPr txBox="1">
            <a:spLocks noGrp="1"/>
          </p:cNvSpPr>
          <p:nvPr>
            <p:ph type="subTitle" idx="1"/>
          </p:nvPr>
        </p:nvSpPr>
        <p:spPr>
          <a:xfrm>
            <a:off x="5780580" y="3251791"/>
            <a:ext cx="2780883" cy="128825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err="1">
                <a:solidFill>
                  <a:schemeClr val="tx1">
                    <a:lumMod val="50000"/>
                    <a:lumOff val="50000"/>
                  </a:schemeClr>
                </a:solidFill>
              </a:rPr>
              <a:t>Darrus</a:t>
            </a:r>
            <a:r>
              <a:rPr lang="en-US" dirty="0">
                <a:solidFill>
                  <a:schemeClr val="tx1">
                    <a:lumMod val="50000"/>
                    <a:lumOff val="50000"/>
                  </a:schemeClr>
                </a:solidFill>
              </a:rPr>
              <a:t> Lee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93"/>
        <p:cNvGrpSpPr/>
        <p:nvPr/>
      </p:nvGrpSpPr>
      <p:grpSpPr>
        <a:xfrm>
          <a:off x="0" y="0"/>
          <a:ext cx="0" cy="0"/>
          <a:chOff x="0" y="0"/>
          <a:chExt cx="0" cy="0"/>
        </a:xfrm>
      </p:grpSpPr>
      <p:pic>
        <p:nvPicPr>
          <p:cNvPr id="72"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76" name="Rectangle 75">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Google Shape;194;p22"/>
          <p:cNvSpPr txBox="1">
            <a:spLocks noGrp="1"/>
          </p:cNvSpPr>
          <p:nvPr>
            <p:ph type="title"/>
          </p:nvPr>
        </p:nvSpPr>
        <p:spPr>
          <a:xfrm>
            <a:off x="845071" y="920459"/>
            <a:ext cx="3246614" cy="1881910"/>
          </a:xfrm>
          <a:prstGeom prst="rect">
            <a:avLst/>
          </a:prstGeom>
        </p:spPr>
        <p:txBody>
          <a:bodyPr spcFirstLastPara="1" vert="horz" lIns="91440" tIns="45720" rIns="91440" bIns="45720" rtlCol="0" anchor="b" anchorCtr="0">
            <a:normAutofit/>
          </a:bodyPr>
          <a:lstStyle/>
          <a:p>
            <a:pPr marL="0" lvl="0" indent="0" defTabSz="914400">
              <a:spcAft>
                <a:spcPts val="0"/>
              </a:spcAft>
              <a:buClr>
                <a:srgbClr val="000000"/>
              </a:buClr>
              <a:buSzPts val="1100"/>
            </a:pPr>
            <a:r>
              <a:rPr lang="en-US" sz="4100"/>
              <a:t>What is ray-tracing?</a:t>
            </a:r>
          </a:p>
          <a:p>
            <a:pPr marL="0" lvl="0" indent="0" defTabSz="914400">
              <a:spcAft>
                <a:spcPts val="0"/>
              </a:spcAft>
            </a:pPr>
            <a:endParaRPr lang="en-US" sz="4100"/>
          </a:p>
        </p:txBody>
      </p:sp>
      <p:pic>
        <p:nvPicPr>
          <p:cNvPr id="78" name="Picture 77">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55295" t="89389" r="26987" b="24"/>
          <a:stretch/>
        </p:blipFill>
        <p:spPr>
          <a:xfrm flipH="1">
            <a:off x="0" y="0"/>
            <a:ext cx="1947333" cy="654531"/>
          </a:xfrm>
          <a:prstGeom prst="rect">
            <a:avLst/>
          </a:prstGeom>
        </p:spPr>
      </p:pic>
      <p:pic>
        <p:nvPicPr>
          <p:cNvPr id="80" name="Picture 79">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91927" t="72411" b="13751"/>
          <a:stretch/>
        </p:blipFill>
        <p:spPr>
          <a:xfrm>
            <a:off x="7855495" y="4173425"/>
            <a:ext cx="1006159" cy="970075"/>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195" name="Google Shape;195;p22"/>
          <p:cNvPicPr preferRelativeResize="0"/>
          <p:nvPr/>
        </p:nvPicPr>
        <p:blipFill>
          <a:blip r:embed="rId6"/>
          <a:stretch>
            <a:fillRect/>
          </a:stretch>
        </p:blipFill>
        <p:spPr>
          <a:xfrm>
            <a:off x="4572000" y="1253407"/>
            <a:ext cx="3849243" cy="2473138"/>
          </a:xfrm>
          <a:prstGeom prst="rect">
            <a:avLst/>
          </a:prstGeom>
          <a:noFill/>
        </p:spPr>
      </p:pic>
      <p:pic>
        <p:nvPicPr>
          <p:cNvPr id="82" name="Picture 81">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8252"/>
          <a:stretch/>
        </p:blipFill>
        <p:spPr>
          <a:xfrm flipH="1">
            <a:off x="0" y="2356739"/>
            <a:ext cx="3454004" cy="278676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99"/>
        <p:cNvGrpSpPr/>
        <p:nvPr/>
      </p:nvGrpSpPr>
      <p:grpSpPr>
        <a:xfrm>
          <a:off x="0" y="0"/>
          <a:ext cx="0" cy="0"/>
          <a:chOff x="0" y="0"/>
          <a:chExt cx="0" cy="0"/>
        </a:xfrm>
      </p:grpSpPr>
      <p:pic>
        <p:nvPicPr>
          <p:cNvPr id="77"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81" name="Rectangle 80">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Nvidia - Gamescom 2018 RTX On/Off Comparison [HD 1080P]">
            <a:hlinkClick r:id="" action="ppaction://media"/>
            <a:extLst>
              <a:ext uri="{FF2B5EF4-FFF2-40B4-BE49-F238E27FC236}">
                <a16:creationId xmlns:a16="http://schemas.microsoft.com/office/drawing/2014/main" id="{8C137284-DCB1-BB47-83FF-88B0DA2E8C75}"/>
              </a:ext>
            </a:extLst>
          </p:cNvPr>
          <p:cNvPicPr>
            <a:picLocks noRot="1" noChangeAspect="1"/>
          </p:cNvPicPr>
          <p:nvPr>
            <a:videoFile r:link="rId1"/>
          </p:nvPr>
        </p:nvPicPr>
        <p:blipFill>
          <a:blip r:embed="rId6"/>
          <a:stretch>
            <a:fillRect/>
          </a:stretch>
        </p:blipFill>
        <p:spPr>
          <a:xfrm>
            <a:off x="2399158" y="718114"/>
            <a:ext cx="4380442" cy="246399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3" name="Picture 82">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71324"/>
          <a:stretch/>
        </p:blipFill>
        <p:spPr>
          <a:xfrm>
            <a:off x="0" y="0"/>
            <a:ext cx="2622176" cy="5143500"/>
          </a:xfrm>
          <a:prstGeom prst="rect">
            <a:avLst/>
          </a:prstGeom>
        </p:spPr>
      </p:pic>
      <p:sp>
        <p:nvSpPr>
          <p:cNvPr id="200" name="Google Shape;200;p23"/>
          <p:cNvSpPr txBox="1">
            <a:spLocks noGrp="1"/>
          </p:cNvSpPr>
          <p:nvPr>
            <p:ph type="title"/>
          </p:nvPr>
        </p:nvSpPr>
        <p:spPr>
          <a:xfrm>
            <a:off x="476408" y="3422141"/>
            <a:ext cx="8187274" cy="853165"/>
          </a:xfrm>
          <a:prstGeom prst="rect">
            <a:avLst/>
          </a:prstGeom>
        </p:spPr>
        <p:txBody>
          <a:bodyPr spcFirstLastPara="1" vert="horz" lIns="91440" tIns="45720" rIns="91440" bIns="45720" rtlCol="0" anchor="b" anchorCtr="0">
            <a:normAutofit/>
          </a:bodyPr>
          <a:lstStyle/>
          <a:p>
            <a:pPr marL="0" lvl="0" indent="0" defTabSz="914400">
              <a:spcAft>
                <a:spcPts val="0"/>
              </a:spcAft>
            </a:pPr>
            <a:r>
              <a:rPr lang="en-US" sz="4800"/>
              <a:t>Ray Tracing Example</a:t>
            </a:r>
          </a:p>
        </p:txBody>
      </p:sp>
      <p:pic>
        <p:nvPicPr>
          <p:cNvPr id="85" name="Picture 84">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61810" r="21258"/>
          <a:stretch/>
        </p:blipFill>
        <p:spPr>
          <a:xfrm>
            <a:off x="0" y="3179213"/>
            <a:ext cx="7200177" cy="1964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05"/>
        <p:cNvGrpSpPr/>
        <p:nvPr/>
      </p:nvGrpSpPr>
      <p:grpSpPr>
        <a:xfrm>
          <a:off x="0" y="0"/>
          <a:ext cx="0" cy="0"/>
          <a:chOff x="0" y="0"/>
          <a:chExt cx="0" cy="0"/>
        </a:xfrm>
      </p:grpSpPr>
      <p:pic>
        <p:nvPicPr>
          <p:cNvPr id="83"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87" name="Rectangle 86">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Real-Time Ray Tracing Explained">
            <a:hlinkClick r:id="" action="ppaction://media"/>
            <a:extLst>
              <a:ext uri="{FF2B5EF4-FFF2-40B4-BE49-F238E27FC236}">
                <a16:creationId xmlns:a16="http://schemas.microsoft.com/office/drawing/2014/main" id="{86FF8B16-A501-B54C-844F-52E20F3CE0D0}"/>
              </a:ext>
            </a:extLst>
          </p:cNvPr>
          <p:cNvPicPr>
            <a:picLocks noRot="1" noChangeAspect="1"/>
          </p:cNvPicPr>
          <p:nvPr>
            <a:videoFile r:link="rId1"/>
          </p:nvPr>
        </p:nvPicPr>
        <p:blipFill>
          <a:blip r:embed="rId6"/>
          <a:stretch>
            <a:fillRect/>
          </a:stretch>
        </p:blipFill>
        <p:spPr>
          <a:xfrm>
            <a:off x="2399158" y="718114"/>
            <a:ext cx="4380442" cy="246399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9" name="Picture 88">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71324"/>
          <a:stretch/>
        </p:blipFill>
        <p:spPr>
          <a:xfrm>
            <a:off x="0" y="0"/>
            <a:ext cx="2622176" cy="5143500"/>
          </a:xfrm>
          <a:prstGeom prst="rect">
            <a:avLst/>
          </a:prstGeom>
        </p:spPr>
      </p:pic>
      <p:sp>
        <p:nvSpPr>
          <p:cNvPr id="206" name="Google Shape;206;p24"/>
          <p:cNvSpPr txBox="1">
            <a:spLocks noGrp="1"/>
          </p:cNvSpPr>
          <p:nvPr>
            <p:ph type="title"/>
          </p:nvPr>
        </p:nvSpPr>
        <p:spPr>
          <a:xfrm>
            <a:off x="476408" y="3422141"/>
            <a:ext cx="8187274" cy="853165"/>
          </a:xfrm>
          <a:prstGeom prst="rect">
            <a:avLst/>
          </a:prstGeom>
        </p:spPr>
        <p:txBody>
          <a:bodyPr spcFirstLastPara="1" vert="horz" lIns="91440" tIns="45720" rIns="91440" bIns="45720" rtlCol="0" anchor="b" anchorCtr="0">
            <a:normAutofit/>
          </a:bodyPr>
          <a:lstStyle/>
          <a:p>
            <a:pPr marL="0" lvl="0" indent="0" defTabSz="914400">
              <a:spcAft>
                <a:spcPts val="0"/>
              </a:spcAft>
            </a:pPr>
            <a:r>
              <a:rPr lang="en-US" sz="4800"/>
              <a:t>Real-Time Ray Tracing  </a:t>
            </a:r>
          </a:p>
        </p:txBody>
      </p:sp>
      <p:pic>
        <p:nvPicPr>
          <p:cNvPr id="91" name="Picture 90">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61810" r="21258"/>
          <a:stretch/>
        </p:blipFill>
        <p:spPr>
          <a:xfrm>
            <a:off x="0" y="3179213"/>
            <a:ext cx="7200177" cy="1964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11"/>
        <p:cNvGrpSpPr/>
        <p:nvPr/>
      </p:nvGrpSpPr>
      <p:grpSpPr>
        <a:xfrm>
          <a:off x="0" y="0"/>
          <a:ext cx="0" cy="0"/>
          <a:chOff x="0" y="0"/>
          <a:chExt cx="0" cy="0"/>
        </a:xfrm>
      </p:grpSpPr>
      <p:pic>
        <p:nvPicPr>
          <p:cNvPr id="215"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91">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217" name="Rectangle 93">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Google Shape;212;p25"/>
          <p:cNvSpPr txBox="1">
            <a:spLocks noGrp="1"/>
          </p:cNvSpPr>
          <p:nvPr>
            <p:ph type="title"/>
          </p:nvPr>
        </p:nvSpPr>
        <p:spPr>
          <a:xfrm>
            <a:off x="845071" y="920459"/>
            <a:ext cx="3246614" cy="1881910"/>
          </a:xfrm>
          <a:prstGeom prst="rect">
            <a:avLst/>
          </a:prstGeom>
        </p:spPr>
        <p:txBody>
          <a:bodyPr spcFirstLastPara="1" vert="horz" lIns="91440" tIns="45720" rIns="91440" bIns="45720" rtlCol="0" anchor="b" anchorCtr="0">
            <a:normAutofit/>
          </a:bodyPr>
          <a:lstStyle/>
          <a:p>
            <a:pPr marL="0" lvl="0" indent="0" defTabSz="914400">
              <a:spcAft>
                <a:spcPts val="0"/>
              </a:spcAft>
            </a:pPr>
            <a:r>
              <a:rPr lang="en-US" sz="4100"/>
              <a:t>Ray Tracing in Movies</a:t>
            </a:r>
          </a:p>
        </p:txBody>
      </p:sp>
      <p:pic>
        <p:nvPicPr>
          <p:cNvPr id="218" name="Picture 95">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55295" t="89389" r="26987" b="24"/>
          <a:stretch/>
        </p:blipFill>
        <p:spPr>
          <a:xfrm flipH="1">
            <a:off x="0" y="0"/>
            <a:ext cx="1947333" cy="654531"/>
          </a:xfrm>
          <a:prstGeom prst="rect">
            <a:avLst/>
          </a:prstGeom>
        </p:spPr>
      </p:pic>
      <p:pic>
        <p:nvPicPr>
          <p:cNvPr id="219" name="Picture 97">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91927" t="72411" b="13751"/>
          <a:stretch/>
        </p:blipFill>
        <p:spPr>
          <a:xfrm>
            <a:off x="7855495" y="4173425"/>
            <a:ext cx="1006159" cy="970075"/>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213" name="Google Shape;213;p25"/>
          <p:cNvPicPr preferRelativeResize="0"/>
          <p:nvPr/>
        </p:nvPicPr>
        <p:blipFill rotWithShape="1">
          <a:blip r:embed="rId6"/>
          <a:srcRect b="1806"/>
          <a:stretch/>
        </p:blipFill>
        <p:spPr>
          <a:xfrm>
            <a:off x="4572000" y="1384407"/>
            <a:ext cx="3849243" cy="2211138"/>
          </a:xfrm>
          <a:prstGeom prst="rect">
            <a:avLst/>
          </a:prstGeom>
          <a:noFill/>
        </p:spPr>
      </p:pic>
      <p:pic>
        <p:nvPicPr>
          <p:cNvPr id="100" name="Picture 99">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8252"/>
          <a:stretch/>
        </p:blipFill>
        <p:spPr>
          <a:xfrm flipH="1">
            <a:off x="0" y="2356739"/>
            <a:ext cx="3454004" cy="27867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E1408BAF-1350-4BC5-9C72-82A08BB07B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0E67B53-E530-4CC6-B1E7-4CCC1FD632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20" name="Rectangle 19">
            <a:extLst>
              <a:ext uri="{FF2B5EF4-FFF2-40B4-BE49-F238E27FC236}">
                <a16:creationId xmlns:a16="http://schemas.microsoft.com/office/drawing/2014/main" id="{AE94ADDC-FBCA-4838-8D97-4B0770AFC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a:extLst>
              <a:ext uri="{FF2B5EF4-FFF2-40B4-BE49-F238E27FC236}">
                <a16:creationId xmlns:a16="http://schemas.microsoft.com/office/drawing/2014/main" id="{EDB06F6B-6027-4B19-829E-EEDE91726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220;p26">
            <a:extLst>
              <a:ext uri="{FF2B5EF4-FFF2-40B4-BE49-F238E27FC236}">
                <a16:creationId xmlns:a16="http://schemas.microsoft.com/office/drawing/2014/main" id="{73CF6C2B-5C08-594D-903C-59663FADD4E4}"/>
              </a:ext>
            </a:extLst>
          </p:cNvPr>
          <p:cNvPicPr preferRelativeResize="0"/>
          <p:nvPr/>
        </p:nvPicPr>
        <p:blipFill>
          <a:blip r:embed="rId4"/>
          <a:stretch>
            <a:fillRect/>
          </a:stretch>
        </p:blipFill>
        <p:spPr>
          <a:xfrm>
            <a:off x="1594279" y="718114"/>
            <a:ext cx="1983517" cy="2463998"/>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 name="Google Shape;221;p26">
            <a:extLst>
              <a:ext uri="{FF2B5EF4-FFF2-40B4-BE49-F238E27FC236}">
                <a16:creationId xmlns:a16="http://schemas.microsoft.com/office/drawing/2014/main" id="{DEE2CE3A-F396-D14E-9247-7B8F75813FE0}"/>
              </a:ext>
            </a:extLst>
          </p:cNvPr>
          <p:cNvPicPr preferRelativeResize="0"/>
          <p:nvPr/>
        </p:nvPicPr>
        <p:blipFill rotWithShape="1">
          <a:blip r:embed="rId5"/>
          <a:srcRect l="20015" r="22925"/>
          <a:stretch/>
        </p:blipFill>
        <p:spPr>
          <a:xfrm>
            <a:off x="5169385" y="718114"/>
            <a:ext cx="2811914" cy="2463998"/>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4" name="Picture 23">
            <a:extLst>
              <a:ext uri="{FF2B5EF4-FFF2-40B4-BE49-F238E27FC236}">
                <a16:creationId xmlns:a16="http://schemas.microsoft.com/office/drawing/2014/main" id="{F0CA11D6-C4F1-476E-8455-2C26DEDE94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55478"/>
          <a:stretch/>
        </p:blipFill>
        <p:spPr>
          <a:xfrm>
            <a:off x="-1955" y="0"/>
            <a:ext cx="9143999" cy="2290013"/>
          </a:xfrm>
          <a:prstGeom prst="rect">
            <a:avLst/>
          </a:prstGeom>
        </p:spPr>
      </p:pic>
      <p:pic>
        <p:nvPicPr>
          <p:cNvPr id="26" name="Picture 25">
            <a:extLst>
              <a:ext uri="{FF2B5EF4-FFF2-40B4-BE49-F238E27FC236}">
                <a16:creationId xmlns:a16="http://schemas.microsoft.com/office/drawing/2014/main" id="{90717727-6E80-4D56-AF23-9E0AE1D5AD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9764" t="46543"/>
          <a:stretch/>
        </p:blipFill>
        <p:spPr>
          <a:xfrm>
            <a:off x="6375325" y="2393949"/>
            <a:ext cx="2764763" cy="2749550"/>
          </a:xfrm>
          <a:prstGeom prst="rect">
            <a:avLst/>
          </a:prstGeom>
        </p:spPr>
      </p:pic>
      <p:sp>
        <p:nvSpPr>
          <p:cNvPr id="2" name="Title 1">
            <a:extLst>
              <a:ext uri="{FF2B5EF4-FFF2-40B4-BE49-F238E27FC236}">
                <a16:creationId xmlns:a16="http://schemas.microsoft.com/office/drawing/2014/main" id="{CC0A3D1C-4566-4A4C-B3F3-87F9B87F808F}"/>
              </a:ext>
            </a:extLst>
          </p:cNvPr>
          <p:cNvSpPr>
            <a:spLocks noGrp="1"/>
          </p:cNvSpPr>
          <p:nvPr>
            <p:ph type="title"/>
          </p:nvPr>
        </p:nvSpPr>
        <p:spPr>
          <a:xfrm>
            <a:off x="476408" y="3422141"/>
            <a:ext cx="8187274" cy="853165"/>
          </a:xfrm>
        </p:spPr>
        <p:txBody>
          <a:bodyPr vert="horz" lIns="91440" tIns="45720" rIns="91440" bIns="45720" rtlCol="0" anchor="b">
            <a:normAutofit/>
          </a:bodyPr>
          <a:lstStyle/>
          <a:p>
            <a:pPr defTabSz="914400"/>
            <a:r>
              <a:rPr lang="en-US" sz="4100" dirty="0"/>
              <a:t>Smartphones made for gaming</a:t>
            </a:r>
          </a:p>
        </p:txBody>
      </p:sp>
    </p:spTree>
    <p:extLst>
      <p:ext uri="{BB962C8B-B14F-4D97-AF65-F5344CB8AC3E}">
        <p14:creationId xmlns:p14="http://schemas.microsoft.com/office/powerpoint/2010/main" val="3030593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25"/>
        <p:cNvGrpSpPr/>
        <p:nvPr/>
      </p:nvGrpSpPr>
      <p:grpSpPr>
        <a:xfrm>
          <a:off x="0" y="0"/>
          <a:ext cx="0" cy="0"/>
          <a:chOff x="0" y="0"/>
          <a:chExt cx="0" cy="0"/>
        </a:xfrm>
      </p:grpSpPr>
      <p:pic>
        <p:nvPicPr>
          <p:cNvPr id="231" name="Picture 2">
            <a:extLst>
              <a:ext uri="{FF2B5EF4-FFF2-40B4-BE49-F238E27FC236}">
                <a16:creationId xmlns:a16="http://schemas.microsoft.com/office/drawing/2014/main" id="{55185833-50A1-4075-9C90-F6E7B153AE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107">
            <a:extLst>
              <a:ext uri="{FF2B5EF4-FFF2-40B4-BE49-F238E27FC236}">
                <a16:creationId xmlns:a16="http://schemas.microsoft.com/office/drawing/2014/main" id="{680F41EF-72A4-4DA7-9DEB-C487B2512F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26" name="Google Shape;226;p27"/>
          <p:cNvSpPr txBox="1">
            <a:spLocks noGrp="1"/>
          </p:cNvSpPr>
          <p:nvPr>
            <p:ph type="title"/>
          </p:nvPr>
        </p:nvSpPr>
        <p:spPr>
          <a:xfrm>
            <a:off x="685331" y="463887"/>
            <a:ext cx="4830308" cy="119713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300"/>
              <a:t>Features of</a:t>
            </a:r>
          </a:p>
          <a:p>
            <a:pPr marL="0" lvl="0" indent="0" defTabSz="914400">
              <a:spcBef>
                <a:spcPct val="0"/>
              </a:spcBef>
              <a:spcAft>
                <a:spcPts val="0"/>
              </a:spcAft>
            </a:pPr>
            <a:r>
              <a:rPr lang="en-US" sz="3300"/>
              <a:t>Gaming Smartphones</a:t>
            </a:r>
          </a:p>
        </p:txBody>
      </p:sp>
      <p:sp>
        <p:nvSpPr>
          <p:cNvPr id="227" name="Google Shape;227;p27"/>
          <p:cNvSpPr txBox="1">
            <a:spLocks noGrp="1"/>
          </p:cNvSpPr>
          <p:nvPr>
            <p:ph type="body" idx="1"/>
          </p:nvPr>
        </p:nvSpPr>
        <p:spPr>
          <a:xfrm>
            <a:off x="685330" y="1775319"/>
            <a:ext cx="4830309" cy="2568080"/>
          </a:xfrm>
          <a:prstGeom prst="rect">
            <a:avLst/>
          </a:prstGeom>
        </p:spPr>
        <p:txBody>
          <a:bodyPr spcFirstLastPara="1" vert="horz" lIns="91440" tIns="45720" rIns="91440" bIns="45720" rtlCol="0" anchorCtr="0">
            <a:normAutofit/>
          </a:bodyPr>
          <a:lstStyle/>
          <a:p>
            <a:pPr marL="457200" lvl="0" indent="-228600" defTabSz="914400">
              <a:spcBef>
                <a:spcPts val="0"/>
              </a:spcBef>
              <a:spcAft>
                <a:spcPts val="600"/>
              </a:spcAft>
              <a:buSzPts val="1800"/>
              <a:buFont typeface="Arial" panose="020B0604020202020204" pitchFamily="34" charset="0"/>
              <a:buChar char="•"/>
            </a:pPr>
            <a:r>
              <a:rPr lang="en-US"/>
              <a:t>Cooling System </a:t>
            </a:r>
          </a:p>
          <a:p>
            <a:pPr marL="457200" lvl="0" indent="-228600" defTabSz="914400">
              <a:spcBef>
                <a:spcPts val="0"/>
              </a:spcBef>
              <a:spcAft>
                <a:spcPts val="600"/>
              </a:spcAft>
              <a:buSzPts val="1800"/>
              <a:buFont typeface="Arial" panose="020B0604020202020204" pitchFamily="34" charset="0"/>
              <a:buChar char="•"/>
            </a:pPr>
            <a:r>
              <a:rPr lang="en-US"/>
              <a:t>No Overheating </a:t>
            </a:r>
          </a:p>
          <a:p>
            <a:pPr marL="457200" lvl="0" indent="-228600" defTabSz="914400">
              <a:spcBef>
                <a:spcPts val="0"/>
              </a:spcBef>
              <a:spcAft>
                <a:spcPts val="600"/>
              </a:spcAft>
              <a:buSzPts val="1800"/>
              <a:buFont typeface="Arial" panose="020B0604020202020204" pitchFamily="34" charset="0"/>
              <a:buChar char="•"/>
            </a:pPr>
            <a:r>
              <a:rPr lang="en-US"/>
              <a:t>Powerful Processors</a:t>
            </a:r>
          </a:p>
          <a:p>
            <a:pPr marL="457200" lvl="0" indent="-228600" defTabSz="914400">
              <a:spcBef>
                <a:spcPts val="0"/>
              </a:spcBef>
              <a:spcAft>
                <a:spcPts val="600"/>
              </a:spcAft>
              <a:buSzPts val="1800"/>
              <a:buFont typeface="Arial" panose="020B0604020202020204" pitchFamily="34" charset="0"/>
              <a:buChar char="•"/>
            </a:pPr>
            <a:r>
              <a:rPr lang="en-US"/>
              <a:t>Speaker Placement </a:t>
            </a:r>
          </a:p>
          <a:p>
            <a:pPr marL="457200" lvl="0" indent="-228600" defTabSz="914400">
              <a:spcBef>
                <a:spcPts val="0"/>
              </a:spcBef>
              <a:spcAft>
                <a:spcPts val="600"/>
              </a:spcAft>
              <a:buSzPts val="1800"/>
              <a:buFont typeface="Arial" panose="020B0604020202020204" pitchFamily="34" charset="0"/>
              <a:buChar char="•"/>
            </a:pPr>
            <a:r>
              <a:rPr lang="en-US"/>
              <a:t>Battery Life</a:t>
            </a:r>
          </a:p>
        </p:txBody>
      </p:sp>
      <p:pic>
        <p:nvPicPr>
          <p:cNvPr id="228" name="Google Shape;228;p27"/>
          <p:cNvPicPr preferRelativeResize="0"/>
          <p:nvPr/>
        </p:nvPicPr>
        <p:blipFill rotWithShape="1">
          <a:blip r:embed="rId5"/>
          <a:srcRect t="18727" r="-4" b="17315"/>
          <a:stretch/>
        </p:blipFill>
        <p:spPr>
          <a:xfrm>
            <a:off x="5837820" y="463887"/>
            <a:ext cx="2620849" cy="1878034"/>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29" name="Google Shape;229;p27"/>
          <p:cNvPicPr preferRelativeResize="0"/>
          <p:nvPr/>
        </p:nvPicPr>
        <p:blipFill rotWithShape="1">
          <a:blip r:embed="rId6"/>
          <a:srcRect l="10033" r="11470" b="2"/>
          <a:stretch/>
        </p:blipFill>
        <p:spPr>
          <a:xfrm>
            <a:off x="5837820" y="2465364"/>
            <a:ext cx="2620849" cy="1878034"/>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33"/>
        <p:cNvGrpSpPr/>
        <p:nvPr/>
      </p:nvGrpSpPr>
      <p:grpSpPr>
        <a:xfrm>
          <a:off x="0" y="0"/>
          <a:ext cx="0" cy="0"/>
          <a:chOff x="0" y="0"/>
          <a:chExt cx="0" cy="0"/>
        </a:xfrm>
      </p:grpSpPr>
      <p:pic>
        <p:nvPicPr>
          <p:cNvPr id="11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15" name="Rectangle 114">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Facial recognition technology will change the way we live | The Economist">
            <a:hlinkClick r:id="" action="ppaction://media"/>
            <a:extLst>
              <a:ext uri="{FF2B5EF4-FFF2-40B4-BE49-F238E27FC236}">
                <a16:creationId xmlns:a16="http://schemas.microsoft.com/office/drawing/2014/main" id="{5F1B79CB-A6DB-1F4A-A9C4-D6F68811C6CC}"/>
              </a:ext>
            </a:extLst>
          </p:cNvPr>
          <p:cNvPicPr>
            <a:picLocks noRot="1" noChangeAspect="1"/>
          </p:cNvPicPr>
          <p:nvPr>
            <a:videoFile r:link="rId1"/>
          </p:nvPr>
        </p:nvPicPr>
        <p:blipFill>
          <a:blip r:embed="rId6"/>
          <a:stretch>
            <a:fillRect/>
          </a:stretch>
        </p:blipFill>
        <p:spPr>
          <a:xfrm>
            <a:off x="2399158" y="718114"/>
            <a:ext cx="4380442" cy="246399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7" name="Picture 116">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71324"/>
          <a:stretch/>
        </p:blipFill>
        <p:spPr>
          <a:xfrm>
            <a:off x="0" y="0"/>
            <a:ext cx="2622176" cy="5143500"/>
          </a:xfrm>
          <a:prstGeom prst="rect">
            <a:avLst/>
          </a:prstGeom>
        </p:spPr>
      </p:pic>
      <p:sp>
        <p:nvSpPr>
          <p:cNvPr id="234" name="Google Shape;234;p28"/>
          <p:cNvSpPr txBox="1">
            <a:spLocks noGrp="1"/>
          </p:cNvSpPr>
          <p:nvPr>
            <p:ph type="title"/>
          </p:nvPr>
        </p:nvSpPr>
        <p:spPr>
          <a:xfrm>
            <a:off x="476408" y="3422141"/>
            <a:ext cx="8187274" cy="853165"/>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800"/>
              <a:t>Facial Recognition</a:t>
            </a:r>
          </a:p>
        </p:txBody>
      </p:sp>
      <p:pic>
        <p:nvPicPr>
          <p:cNvPr id="119" name="Picture 118">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61810" r="21258"/>
          <a:stretch/>
        </p:blipFill>
        <p:spPr>
          <a:xfrm>
            <a:off x="0" y="3179213"/>
            <a:ext cx="7200177" cy="1964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39"/>
        <p:cNvGrpSpPr/>
        <p:nvPr/>
      </p:nvGrpSpPr>
      <p:grpSpPr>
        <a:xfrm>
          <a:off x="0" y="0"/>
          <a:ext cx="0" cy="0"/>
          <a:chOff x="0" y="0"/>
          <a:chExt cx="0" cy="0"/>
        </a:xfrm>
      </p:grpSpPr>
      <p:pic>
        <p:nvPicPr>
          <p:cNvPr id="11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23" name="Rectangle 122">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29"/>
          <p:cNvPicPr preferRelativeResize="0"/>
          <p:nvPr/>
        </p:nvPicPr>
        <p:blipFill>
          <a:blip r:embed="rId5"/>
          <a:stretch>
            <a:fillRect/>
          </a:stretch>
        </p:blipFill>
        <p:spPr>
          <a:xfrm>
            <a:off x="3936482" y="987140"/>
            <a:ext cx="4724915" cy="3083008"/>
          </a:xfrm>
          <a:prstGeom prst="rect">
            <a:avLst/>
          </a:prstGeom>
          <a:noFill/>
        </p:spPr>
      </p:pic>
      <p:pic>
        <p:nvPicPr>
          <p:cNvPr id="125" name="Picture 124">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0" name="Google Shape;240;p29"/>
          <p:cNvSpPr txBox="1">
            <a:spLocks noGrp="1"/>
          </p:cNvSpPr>
          <p:nvPr>
            <p:ph type="body" idx="1"/>
          </p:nvPr>
        </p:nvSpPr>
        <p:spPr>
          <a:xfrm>
            <a:off x="685330" y="1775319"/>
            <a:ext cx="2805382" cy="2910981"/>
          </a:xfrm>
          <a:prstGeom prst="rect">
            <a:avLst/>
          </a:prstGeom>
        </p:spPr>
        <p:txBody>
          <a:bodyPr spcFirstLastPara="1" vert="horz" lIns="91440" tIns="45720" rIns="91440" bIns="45720" rtlCol="0" anchorCtr="0">
            <a:normAutofit/>
          </a:bodyPr>
          <a:lstStyle/>
          <a:p>
            <a:pPr marL="457200" lvl="0" indent="-228600" defTabSz="914400">
              <a:lnSpc>
                <a:spcPct val="110000"/>
              </a:lnSpc>
              <a:spcBef>
                <a:spcPts val="0"/>
              </a:spcBef>
              <a:spcAft>
                <a:spcPts val="600"/>
              </a:spcAft>
              <a:buSzPts val="1300"/>
              <a:buFont typeface="Arial" panose="020B0604020202020204" pitchFamily="34" charset="0"/>
              <a:buChar char="•"/>
            </a:pPr>
            <a:r>
              <a:rPr lang="en-US" sz="1200"/>
              <a:t>Create custom character or avatar</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200"/>
              <a:t>Facial expressions will be digitally created</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200"/>
              <a:t>RealSense 3D camera scans 78 different points on an individual’s face</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200"/>
              <a:t>Measures face features and distinguishes human emotions</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200"/>
              <a:t>Gaming experience will be more interactive  and vivid</a:t>
            </a:r>
          </a:p>
        </p:txBody>
      </p:sp>
      <p:sp>
        <p:nvSpPr>
          <p:cNvPr id="241" name="Google Shape;241;p29"/>
          <p:cNvSpPr txBox="1">
            <a:spLocks noGrp="1"/>
          </p:cNvSpPr>
          <p:nvPr>
            <p:ph type="title"/>
          </p:nvPr>
        </p:nvSpPr>
        <p:spPr>
          <a:xfrm>
            <a:off x="685330" y="480623"/>
            <a:ext cx="2805386" cy="1180397"/>
          </a:xfrm>
          <a:prstGeom prst="rect">
            <a:avLst/>
          </a:prstGeom>
        </p:spPr>
        <p:txBody>
          <a:bodyPr spcFirstLastPara="1" vert="horz" lIns="91440" tIns="45720" rIns="91440" bIns="45720" rtlCol="0" anchor="ctr" anchorCtr="0">
            <a:normAutofit/>
          </a:bodyPr>
          <a:lstStyle/>
          <a:p>
            <a:pPr marL="0" lvl="0" indent="0" algn="l" defTabSz="914400">
              <a:spcBef>
                <a:spcPct val="0"/>
              </a:spcBef>
              <a:spcAft>
                <a:spcPts val="0"/>
              </a:spcAft>
            </a:pPr>
            <a:r>
              <a:rPr lang="en-US" sz="3300"/>
              <a:t>Facial Recognition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46"/>
        <p:cNvGrpSpPr/>
        <p:nvPr/>
      </p:nvGrpSpPr>
      <p:grpSpPr>
        <a:xfrm>
          <a:off x="0" y="0"/>
          <a:ext cx="0" cy="0"/>
          <a:chOff x="0" y="0"/>
          <a:chExt cx="0" cy="0"/>
        </a:xfrm>
      </p:grpSpPr>
      <p:pic>
        <p:nvPicPr>
          <p:cNvPr id="27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71">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274" name="Rectangle 273">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 name="Google Shape;249;p30"/>
          <p:cNvPicPr preferRelativeResize="0"/>
          <p:nvPr/>
        </p:nvPicPr>
        <p:blipFill>
          <a:blip r:embed="rId5"/>
          <a:stretch>
            <a:fillRect/>
          </a:stretch>
        </p:blipFill>
        <p:spPr>
          <a:xfrm>
            <a:off x="4813300" y="2053140"/>
            <a:ext cx="3577664" cy="2012436"/>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76" name="Picture 275">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7" name="Google Shape;247;p30"/>
          <p:cNvSpPr txBox="1">
            <a:spLocks noGrp="1"/>
          </p:cNvSpPr>
          <p:nvPr>
            <p:ph type="title"/>
          </p:nvPr>
        </p:nvSpPr>
        <p:spPr>
          <a:xfrm>
            <a:off x="685331" y="463887"/>
            <a:ext cx="7773338" cy="119713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buClr>
                <a:srgbClr val="000000"/>
              </a:buClr>
              <a:buSzPts val="1100"/>
            </a:pPr>
            <a:r>
              <a:rPr lang="en-US" sz="3600"/>
              <a:t>Facial Recognition</a:t>
            </a:r>
          </a:p>
          <a:p>
            <a:pPr marL="0" lvl="0" indent="0" defTabSz="914400">
              <a:spcBef>
                <a:spcPct val="0"/>
              </a:spcBef>
              <a:spcAft>
                <a:spcPts val="0"/>
              </a:spcAft>
            </a:pPr>
            <a:endParaRPr lang="en-US" sz="3600"/>
          </a:p>
        </p:txBody>
      </p:sp>
      <p:sp>
        <p:nvSpPr>
          <p:cNvPr id="248" name="Google Shape;248;p30"/>
          <p:cNvSpPr txBox="1">
            <a:spLocks noGrp="1"/>
          </p:cNvSpPr>
          <p:nvPr>
            <p:ph type="body" idx="1"/>
          </p:nvPr>
        </p:nvSpPr>
        <p:spPr>
          <a:xfrm>
            <a:off x="685330" y="1775319"/>
            <a:ext cx="3645370" cy="2568080"/>
          </a:xfrm>
          <a:prstGeom prst="rect">
            <a:avLst/>
          </a:prstGeom>
        </p:spPr>
        <p:txBody>
          <a:bodyPr spcFirstLastPara="1" vert="horz" lIns="91440" tIns="45720" rIns="91440" bIns="45720" rtlCol="0" anchorCtr="0">
            <a:normAutofit/>
          </a:bodyPr>
          <a:lstStyle/>
          <a:p>
            <a:pPr marL="457200" lvl="0" indent="-228600" defTabSz="914400">
              <a:lnSpc>
                <a:spcPct val="110000"/>
              </a:lnSpc>
              <a:spcBef>
                <a:spcPts val="0"/>
              </a:spcBef>
              <a:spcAft>
                <a:spcPts val="600"/>
              </a:spcAft>
              <a:buSzPts val="1300"/>
              <a:buFont typeface="Arial" panose="020B0604020202020204" pitchFamily="34" charset="0"/>
              <a:buChar char="•"/>
            </a:pPr>
            <a:r>
              <a:rPr lang="en-US" sz="1200"/>
              <a:t>Video game Honor of Kings is currently testing the use of facial recognition to  detect underaged users</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200"/>
              <a:t>Over 200 million registered players</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200"/>
              <a:t>Linked to game addiction, resulted in a 13 year old boy jumping off a building and a girl who spent over $14,700 for game items</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200"/>
              <a:t>Facial recognition will limit individuals on how long they can play the game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53"/>
        <p:cNvGrpSpPr/>
        <p:nvPr/>
      </p:nvGrpSpPr>
      <p:grpSpPr>
        <a:xfrm>
          <a:off x="0" y="0"/>
          <a:ext cx="0" cy="0"/>
          <a:chOff x="0" y="0"/>
          <a:chExt cx="0" cy="0"/>
        </a:xfrm>
      </p:grpSpPr>
      <p:pic>
        <p:nvPicPr>
          <p:cNvPr id="132"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36" name="Rectangle 135">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Cloud Gaming Explained - What is Cloud Gaming? - OnLive - MNPGameVideos">
            <a:hlinkClick r:id="" action="ppaction://media"/>
            <a:extLst>
              <a:ext uri="{FF2B5EF4-FFF2-40B4-BE49-F238E27FC236}">
                <a16:creationId xmlns:a16="http://schemas.microsoft.com/office/drawing/2014/main" id="{2D82FC92-B46E-CE43-93A9-E7CC55FCDB2A}"/>
              </a:ext>
            </a:extLst>
          </p:cNvPr>
          <p:cNvPicPr>
            <a:picLocks noRot="1" noChangeAspect="1"/>
          </p:cNvPicPr>
          <p:nvPr>
            <a:videoFile r:link="rId1"/>
          </p:nvPr>
        </p:nvPicPr>
        <p:blipFill>
          <a:blip r:embed="rId6"/>
          <a:stretch>
            <a:fillRect/>
          </a:stretch>
        </p:blipFill>
        <p:spPr>
          <a:xfrm>
            <a:off x="2399158" y="718114"/>
            <a:ext cx="4380442" cy="246399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38" name="Picture 137">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71324"/>
          <a:stretch/>
        </p:blipFill>
        <p:spPr>
          <a:xfrm>
            <a:off x="0" y="0"/>
            <a:ext cx="2622176" cy="5143500"/>
          </a:xfrm>
          <a:prstGeom prst="rect">
            <a:avLst/>
          </a:prstGeom>
        </p:spPr>
      </p:pic>
      <p:sp>
        <p:nvSpPr>
          <p:cNvPr id="255" name="Google Shape;255;p31"/>
          <p:cNvSpPr txBox="1">
            <a:spLocks noGrp="1"/>
          </p:cNvSpPr>
          <p:nvPr>
            <p:ph type="title"/>
          </p:nvPr>
        </p:nvSpPr>
        <p:spPr>
          <a:xfrm>
            <a:off x="476408" y="3422141"/>
            <a:ext cx="8187274" cy="853165"/>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800"/>
              <a:t>Cloud Gaming</a:t>
            </a:r>
          </a:p>
        </p:txBody>
      </p:sp>
      <p:pic>
        <p:nvPicPr>
          <p:cNvPr id="140" name="Picture 139">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61810" r="21258"/>
          <a:stretch/>
        </p:blipFill>
        <p:spPr>
          <a:xfrm>
            <a:off x="0" y="3179213"/>
            <a:ext cx="7200177" cy="1964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39"/>
        <p:cNvGrpSpPr/>
        <p:nvPr/>
      </p:nvGrpSpPr>
      <p:grpSpPr>
        <a:xfrm>
          <a:off x="0" y="0"/>
          <a:ext cx="0" cy="0"/>
          <a:chOff x="0" y="0"/>
          <a:chExt cx="0" cy="0"/>
        </a:xfrm>
      </p:grpSpPr>
      <p:pic>
        <p:nvPicPr>
          <p:cNvPr id="83"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87" name="Rectangle 86">
            <a:extLst>
              <a:ext uri="{FF2B5EF4-FFF2-40B4-BE49-F238E27FC236}">
                <a16:creationId xmlns:a16="http://schemas.microsoft.com/office/drawing/2014/main" id="{61210F8D-F7F2-47FC-91CB-247E361A5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2" name="Google Shape;142;p14"/>
          <p:cNvPicPr preferRelativeResize="0"/>
          <p:nvPr/>
        </p:nvPicPr>
        <p:blipFill>
          <a:blip r:embed="rId5"/>
          <a:stretch>
            <a:fillRect/>
          </a:stretch>
        </p:blipFill>
        <p:spPr>
          <a:xfrm>
            <a:off x="482597" y="1043918"/>
            <a:ext cx="4089403" cy="2719452"/>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9" name="Picture 88">
            <a:extLst>
              <a:ext uri="{FF2B5EF4-FFF2-40B4-BE49-F238E27FC236}">
                <a16:creationId xmlns:a16="http://schemas.microsoft.com/office/drawing/2014/main" id="{41509D60-00A2-43CB-85EE-55A4E714BF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0" name="Google Shape;140;p14"/>
          <p:cNvSpPr txBox="1">
            <a:spLocks noGrp="1"/>
          </p:cNvSpPr>
          <p:nvPr>
            <p:ph type="title"/>
          </p:nvPr>
        </p:nvSpPr>
        <p:spPr>
          <a:xfrm>
            <a:off x="4813299" y="463887"/>
            <a:ext cx="3645371" cy="119713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a:t>Full Dive (FD) System </a:t>
            </a:r>
          </a:p>
        </p:txBody>
      </p:sp>
      <p:sp>
        <p:nvSpPr>
          <p:cNvPr id="141" name="Google Shape;141;p14"/>
          <p:cNvSpPr txBox="1">
            <a:spLocks noGrp="1"/>
          </p:cNvSpPr>
          <p:nvPr>
            <p:ph type="body" idx="1"/>
          </p:nvPr>
        </p:nvSpPr>
        <p:spPr>
          <a:xfrm>
            <a:off x="4813049" y="1775319"/>
            <a:ext cx="3645151" cy="2568080"/>
          </a:xfrm>
          <a:prstGeom prst="rect">
            <a:avLst/>
          </a:prstGeom>
        </p:spPr>
        <p:txBody>
          <a:bodyPr spcFirstLastPara="1" vert="horz" lIns="91440" tIns="45720" rIns="91440" bIns="45720" rtlCol="0" anchorCtr="0">
            <a:normAutofit/>
          </a:bodyPr>
          <a:lstStyle/>
          <a:p>
            <a:pPr marL="457200" lvl="0" indent="-228600" defTabSz="914400">
              <a:lnSpc>
                <a:spcPct val="110000"/>
              </a:lnSpc>
              <a:spcBef>
                <a:spcPts val="0"/>
              </a:spcBef>
              <a:spcAft>
                <a:spcPts val="600"/>
              </a:spcAft>
              <a:buSzPts val="1400"/>
              <a:buFont typeface="Arial" panose="020B0604020202020204" pitchFamily="34" charset="0"/>
              <a:buChar char="•"/>
            </a:pPr>
            <a:r>
              <a:rPr lang="en-US" sz="1400"/>
              <a:t>Utilizes all sense</a:t>
            </a:r>
          </a:p>
          <a:p>
            <a:pPr marL="914400" lvl="1" indent="-228600" defTabSz="914400">
              <a:lnSpc>
                <a:spcPct val="110000"/>
              </a:lnSpc>
              <a:spcBef>
                <a:spcPts val="0"/>
              </a:spcBef>
              <a:spcAft>
                <a:spcPts val="600"/>
              </a:spcAft>
              <a:buSzPts val="1400"/>
              <a:buFont typeface="Arial" panose="020B0604020202020204" pitchFamily="34" charset="0"/>
              <a:buChar char="•"/>
            </a:pPr>
            <a:r>
              <a:rPr lang="en-US" sz="1400"/>
              <a:t>Sense of motion if crucial </a:t>
            </a:r>
          </a:p>
          <a:p>
            <a:pPr marL="457200" lvl="0" indent="-228600" defTabSz="914400">
              <a:lnSpc>
                <a:spcPct val="110000"/>
              </a:lnSpc>
              <a:spcBef>
                <a:spcPts val="0"/>
              </a:spcBef>
              <a:spcAft>
                <a:spcPts val="600"/>
              </a:spcAft>
              <a:buSzPts val="1400"/>
              <a:buFont typeface="Arial" panose="020B0604020202020204" pitchFamily="34" charset="0"/>
              <a:buChar char="•"/>
            </a:pPr>
            <a:r>
              <a:rPr lang="en-US" sz="1400"/>
              <a:t>Neuromapping is one of the deal breakers</a:t>
            </a:r>
          </a:p>
          <a:p>
            <a:pPr marL="457200" lvl="0" indent="-228600" defTabSz="914400">
              <a:lnSpc>
                <a:spcPct val="110000"/>
              </a:lnSpc>
              <a:spcBef>
                <a:spcPts val="0"/>
              </a:spcBef>
              <a:spcAft>
                <a:spcPts val="600"/>
              </a:spcAft>
              <a:buSzPts val="1400"/>
              <a:buFont typeface="Arial" panose="020B0604020202020204" pitchFamily="34" charset="0"/>
              <a:buChar char="•"/>
            </a:pPr>
            <a:r>
              <a:rPr lang="en-US" sz="1400"/>
              <a:t>Proprioception </a:t>
            </a:r>
          </a:p>
          <a:p>
            <a:pPr marL="914400" lvl="1" indent="-228600" defTabSz="914400">
              <a:lnSpc>
                <a:spcPct val="110000"/>
              </a:lnSpc>
              <a:spcBef>
                <a:spcPts val="0"/>
              </a:spcBef>
              <a:spcAft>
                <a:spcPts val="600"/>
              </a:spcAft>
              <a:buSzPts val="1400"/>
              <a:buFont typeface="Arial" panose="020B0604020202020204" pitchFamily="34" charset="0"/>
              <a:buChar char="•"/>
            </a:pPr>
            <a:r>
              <a:rPr lang="en-US" sz="1400"/>
              <a:t>Sense of movement </a:t>
            </a:r>
          </a:p>
          <a:p>
            <a:pPr marL="457200" lvl="0" indent="-228600" defTabSz="914400">
              <a:lnSpc>
                <a:spcPct val="110000"/>
              </a:lnSpc>
              <a:spcBef>
                <a:spcPts val="0"/>
              </a:spcBef>
              <a:spcAft>
                <a:spcPts val="600"/>
              </a:spcAft>
              <a:buSzPts val="1400"/>
              <a:buFont typeface="Arial" panose="020B0604020202020204" pitchFamily="34" charset="0"/>
              <a:buChar char="•"/>
            </a:pPr>
            <a:r>
              <a:rPr lang="en-US" sz="1400"/>
              <a:t>Bad news: Current technology cannot achieve this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59"/>
        <p:cNvGrpSpPr/>
        <p:nvPr/>
      </p:nvGrpSpPr>
      <p:grpSpPr>
        <a:xfrm>
          <a:off x="0" y="0"/>
          <a:ext cx="0" cy="0"/>
          <a:chOff x="0" y="0"/>
          <a:chExt cx="0" cy="0"/>
        </a:xfrm>
      </p:grpSpPr>
      <p:pic>
        <p:nvPicPr>
          <p:cNvPr id="139"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40">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60" name="Google Shape;260;p32"/>
          <p:cNvSpPr txBox="1">
            <a:spLocks noGrp="1"/>
          </p:cNvSpPr>
          <p:nvPr>
            <p:ph type="title"/>
          </p:nvPr>
        </p:nvSpPr>
        <p:spPr>
          <a:xfrm>
            <a:off x="685331" y="463887"/>
            <a:ext cx="7773338" cy="119713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a:t>What is Cloud Gaming?</a:t>
            </a:r>
          </a:p>
        </p:txBody>
      </p:sp>
      <p:pic>
        <p:nvPicPr>
          <p:cNvPr id="262" name="Google Shape;262;p32"/>
          <p:cNvPicPr preferRelativeResize="0"/>
          <p:nvPr/>
        </p:nvPicPr>
        <p:blipFill rotWithShape="1">
          <a:blip r:embed="rId5"/>
          <a:srcRect l="13999" r="19033" b="-1"/>
          <a:stretch/>
        </p:blipFill>
        <p:spPr>
          <a:xfrm>
            <a:off x="685330" y="1879092"/>
            <a:ext cx="2620850" cy="2201418"/>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61" name="Google Shape;261;p32"/>
          <p:cNvSpPr txBox="1">
            <a:spLocks noGrp="1"/>
          </p:cNvSpPr>
          <p:nvPr>
            <p:ph type="body" idx="1"/>
          </p:nvPr>
        </p:nvSpPr>
        <p:spPr>
          <a:xfrm>
            <a:off x="3628360" y="1775319"/>
            <a:ext cx="4829840" cy="2568080"/>
          </a:xfrm>
          <a:prstGeom prst="rect">
            <a:avLst/>
          </a:prstGeom>
        </p:spPr>
        <p:txBody>
          <a:bodyPr spcFirstLastPara="1" vert="horz" lIns="91440" tIns="45720" rIns="91440" bIns="45720" rtlCol="0" anchorCtr="0">
            <a:normAutofit/>
          </a:bodyPr>
          <a:lstStyle/>
          <a:p>
            <a:pPr marL="457200" lvl="0" indent="-228600" defTabSz="914400">
              <a:lnSpc>
                <a:spcPct val="110000"/>
              </a:lnSpc>
              <a:spcBef>
                <a:spcPts val="0"/>
              </a:spcBef>
              <a:spcAft>
                <a:spcPts val="600"/>
              </a:spcAft>
              <a:buSzPts val="1300"/>
              <a:buFont typeface="Arial" panose="020B0604020202020204" pitchFamily="34" charset="0"/>
              <a:buChar char="•"/>
            </a:pPr>
            <a:r>
              <a:rPr lang="en-US" sz="1400"/>
              <a:t>Related to video streaming services</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400"/>
              <a:t>Game resides on a company’s service, rather than on the gamer’s computer</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400"/>
              <a:t>The server runs the game itself while the user’s console sends all the inputs</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400"/>
              <a:t>Game server sends all video and audio output to the decide and the input is sent back to the server</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400"/>
              <a:t>Cloud gaming is the future of video games </a:t>
            </a:r>
          </a:p>
          <a:p>
            <a:pPr lvl="1" indent="-228600" defTabSz="914400">
              <a:lnSpc>
                <a:spcPct val="110000"/>
              </a:lnSpc>
              <a:spcBef>
                <a:spcPts val="0"/>
              </a:spcBef>
              <a:spcAft>
                <a:spcPts val="600"/>
              </a:spcAft>
              <a:buSzPts val="1300"/>
              <a:buFont typeface="Arial" panose="020B0604020202020204" pitchFamily="34" charset="0"/>
              <a:buChar char="•"/>
            </a:pPr>
            <a:r>
              <a:rPr lang="en-US" sz="1400"/>
              <a:t>users do not have to download a single byte  and can play on virtually any PC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66"/>
        <p:cNvGrpSpPr/>
        <p:nvPr/>
      </p:nvGrpSpPr>
      <p:grpSpPr>
        <a:xfrm>
          <a:off x="0" y="0"/>
          <a:ext cx="0" cy="0"/>
          <a:chOff x="0" y="0"/>
          <a:chExt cx="0" cy="0"/>
        </a:xfrm>
      </p:grpSpPr>
      <p:pic>
        <p:nvPicPr>
          <p:cNvPr id="27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83">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86" name="Rectangle 85">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9" name="Google Shape;269;p33"/>
          <p:cNvPicPr preferRelativeResize="0"/>
          <p:nvPr/>
        </p:nvPicPr>
        <p:blipFill>
          <a:blip r:embed="rId5"/>
          <a:stretch>
            <a:fillRect/>
          </a:stretch>
        </p:blipFill>
        <p:spPr>
          <a:xfrm>
            <a:off x="3936482" y="1199762"/>
            <a:ext cx="4724915" cy="2657764"/>
          </a:xfrm>
          <a:prstGeom prst="rect">
            <a:avLst/>
          </a:prstGeom>
          <a:noFill/>
        </p:spPr>
      </p:pic>
      <p:pic>
        <p:nvPicPr>
          <p:cNvPr id="88" name="Picture 87">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68" name="Google Shape;268;p33"/>
          <p:cNvSpPr txBox="1">
            <a:spLocks noGrp="1"/>
          </p:cNvSpPr>
          <p:nvPr>
            <p:ph type="body" idx="1"/>
          </p:nvPr>
        </p:nvSpPr>
        <p:spPr>
          <a:xfrm>
            <a:off x="685330" y="1775319"/>
            <a:ext cx="2805382" cy="2910981"/>
          </a:xfrm>
          <a:prstGeom prst="rect">
            <a:avLst/>
          </a:prstGeom>
        </p:spPr>
        <p:txBody>
          <a:bodyPr spcFirstLastPara="1" vert="horz" lIns="91440" tIns="45720" rIns="91440" bIns="45720" rtlCol="0" anchorCtr="0">
            <a:normAutofit/>
          </a:bodyPr>
          <a:lstStyle/>
          <a:p>
            <a:pPr marL="457200" lvl="0" indent="-228600" defTabSz="914400">
              <a:lnSpc>
                <a:spcPct val="110000"/>
              </a:lnSpc>
              <a:spcBef>
                <a:spcPts val="0"/>
              </a:spcBef>
              <a:spcAft>
                <a:spcPts val="600"/>
              </a:spcAft>
              <a:buSzPts val="1300"/>
              <a:buFont typeface="Arial" panose="020B0604020202020204" pitchFamily="34" charset="0"/>
              <a:buChar char="•"/>
            </a:pPr>
            <a:r>
              <a:rPr lang="en-US" sz="1100"/>
              <a:t>Streaming live gameplay has become a big trend on Twitch and Youtube</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100"/>
              <a:t>Negative side of cloud gaming:</a:t>
            </a:r>
          </a:p>
          <a:p>
            <a:pPr marL="914400" lvl="1" indent="-228600" defTabSz="914400">
              <a:lnSpc>
                <a:spcPct val="110000"/>
              </a:lnSpc>
              <a:spcBef>
                <a:spcPts val="0"/>
              </a:spcBef>
              <a:spcAft>
                <a:spcPts val="600"/>
              </a:spcAft>
              <a:buSzPts val="1100"/>
              <a:buFont typeface="Arial" panose="020B0604020202020204" pitchFamily="34" charset="0"/>
              <a:buChar char="•"/>
            </a:pPr>
            <a:r>
              <a:rPr lang="en-US" sz="1100"/>
              <a:t>Video compression will lead to lower graphics</a:t>
            </a:r>
          </a:p>
          <a:p>
            <a:pPr marL="914400" lvl="1" indent="-228600" defTabSz="914400">
              <a:lnSpc>
                <a:spcPct val="110000"/>
              </a:lnSpc>
              <a:spcBef>
                <a:spcPts val="0"/>
              </a:spcBef>
              <a:spcAft>
                <a:spcPts val="600"/>
              </a:spcAft>
              <a:buSzPts val="1100"/>
              <a:buFont typeface="Arial" panose="020B0604020202020204" pitchFamily="34" charset="0"/>
              <a:buChar char="•"/>
            </a:pPr>
            <a:r>
              <a:rPr lang="en-US" sz="1100"/>
              <a:t>Cloud gaming can consume massive a amounts of bandwidth</a:t>
            </a:r>
          </a:p>
          <a:p>
            <a:pPr marL="914400" lvl="1" indent="-228600" defTabSz="914400">
              <a:lnSpc>
                <a:spcPct val="110000"/>
              </a:lnSpc>
              <a:spcBef>
                <a:spcPts val="0"/>
              </a:spcBef>
              <a:spcAft>
                <a:spcPts val="600"/>
              </a:spcAft>
              <a:buSzPts val="1100"/>
              <a:buFont typeface="Arial" panose="020B0604020202020204" pitchFamily="34" charset="0"/>
              <a:buChar char="•"/>
            </a:pPr>
            <a:r>
              <a:rPr lang="en-US" sz="1100"/>
              <a:t>Will not work if internet connection is limited</a:t>
            </a:r>
          </a:p>
        </p:txBody>
      </p:sp>
      <p:sp>
        <p:nvSpPr>
          <p:cNvPr id="267" name="Google Shape;267;p33"/>
          <p:cNvSpPr txBox="1">
            <a:spLocks noGrp="1"/>
          </p:cNvSpPr>
          <p:nvPr>
            <p:ph type="title"/>
          </p:nvPr>
        </p:nvSpPr>
        <p:spPr>
          <a:xfrm>
            <a:off x="685330" y="480623"/>
            <a:ext cx="2805386" cy="1180397"/>
          </a:xfrm>
          <a:prstGeom prst="rect">
            <a:avLst/>
          </a:prstGeom>
        </p:spPr>
        <p:txBody>
          <a:bodyPr spcFirstLastPara="1" vert="horz" lIns="91440" tIns="45720" rIns="91440" bIns="45720" rtlCol="0" anchor="ctr" anchorCtr="0">
            <a:normAutofit/>
          </a:bodyPr>
          <a:lstStyle/>
          <a:p>
            <a:pPr marL="0" lvl="0" indent="0" algn="l" defTabSz="914400">
              <a:spcBef>
                <a:spcPct val="0"/>
              </a:spcBef>
              <a:spcAft>
                <a:spcPts val="0"/>
              </a:spcAft>
            </a:pPr>
            <a:r>
              <a:rPr lang="en-US" sz="3600"/>
              <a:t>Cloud Gaming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73"/>
        <p:cNvGrpSpPr/>
        <p:nvPr/>
      </p:nvGrpSpPr>
      <p:grpSpPr>
        <a:xfrm>
          <a:off x="0" y="0"/>
          <a:ext cx="0" cy="0"/>
          <a:chOff x="0" y="0"/>
          <a:chExt cx="0" cy="0"/>
        </a:xfrm>
      </p:grpSpPr>
      <p:pic>
        <p:nvPicPr>
          <p:cNvPr id="152"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53">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56" name="Rectangle 155">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Project xCloud: Gaming with you at the center">
            <a:hlinkClick r:id="" action="ppaction://media"/>
            <a:extLst>
              <a:ext uri="{FF2B5EF4-FFF2-40B4-BE49-F238E27FC236}">
                <a16:creationId xmlns:a16="http://schemas.microsoft.com/office/drawing/2014/main" id="{520EE731-C492-A047-84A0-994FB147BE80}"/>
              </a:ext>
            </a:extLst>
          </p:cNvPr>
          <p:cNvPicPr>
            <a:picLocks noRot="1" noChangeAspect="1"/>
          </p:cNvPicPr>
          <p:nvPr>
            <a:videoFile r:link="rId1"/>
          </p:nvPr>
        </p:nvPicPr>
        <p:blipFill>
          <a:blip r:embed="rId6"/>
          <a:stretch>
            <a:fillRect/>
          </a:stretch>
        </p:blipFill>
        <p:spPr>
          <a:xfrm>
            <a:off x="2399158" y="718114"/>
            <a:ext cx="4380442" cy="246399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58" name="Picture 157">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71324"/>
          <a:stretch/>
        </p:blipFill>
        <p:spPr>
          <a:xfrm>
            <a:off x="0" y="0"/>
            <a:ext cx="2622176" cy="5143500"/>
          </a:xfrm>
          <a:prstGeom prst="rect">
            <a:avLst/>
          </a:prstGeom>
        </p:spPr>
      </p:pic>
      <p:sp>
        <p:nvSpPr>
          <p:cNvPr id="275" name="Google Shape;275;p34"/>
          <p:cNvSpPr txBox="1">
            <a:spLocks noGrp="1"/>
          </p:cNvSpPr>
          <p:nvPr>
            <p:ph type="title"/>
          </p:nvPr>
        </p:nvSpPr>
        <p:spPr>
          <a:xfrm>
            <a:off x="476408" y="3422141"/>
            <a:ext cx="8187274" cy="853165"/>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dirty="0"/>
              <a:t>Microsoft &amp; Cloud Gaming</a:t>
            </a:r>
          </a:p>
        </p:txBody>
      </p:sp>
      <p:pic>
        <p:nvPicPr>
          <p:cNvPr id="160" name="Picture 159">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61810" r="21258"/>
          <a:stretch/>
        </p:blipFill>
        <p:spPr>
          <a:xfrm>
            <a:off x="0" y="3179213"/>
            <a:ext cx="7200177" cy="1964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79"/>
        <p:cNvGrpSpPr/>
        <p:nvPr/>
      </p:nvGrpSpPr>
      <p:grpSpPr>
        <a:xfrm>
          <a:off x="0" y="0"/>
          <a:ext cx="0" cy="0"/>
          <a:chOff x="0" y="0"/>
          <a:chExt cx="0" cy="0"/>
        </a:xfrm>
      </p:grpSpPr>
      <p:pic>
        <p:nvPicPr>
          <p:cNvPr id="15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63" name="Rectangle 162">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1" name="Google Shape;281;p35"/>
          <p:cNvPicPr preferRelativeResize="0"/>
          <p:nvPr/>
        </p:nvPicPr>
        <p:blipFill>
          <a:blip r:embed="rId5"/>
          <a:stretch>
            <a:fillRect/>
          </a:stretch>
        </p:blipFill>
        <p:spPr>
          <a:xfrm>
            <a:off x="4843172" y="1775318"/>
            <a:ext cx="3517919" cy="256808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65" name="Picture 164">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82" name="Google Shape;282;p35"/>
          <p:cNvSpPr txBox="1">
            <a:spLocks noGrp="1"/>
          </p:cNvSpPr>
          <p:nvPr>
            <p:ph type="title"/>
          </p:nvPr>
        </p:nvSpPr>
        <p:spPr>
          <a:xfrm>
            <a:off x="685331" y="463887"/>
            <a:ext cx="7773338" cy="119713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a:t>Cloud Gaming</a:t>
            </a:r>
          </a:p>
        </p:txBody>
      </p:sp>
      <p:sp>
        <p:nvSpPr>
          <p:cNvPr id="280" name="Google Shape;280;p35"/>
          <p:cNvSpPr txBox="1">
            <a:spLocks noGrp="1"/>
          </p:cNvSpPr>
          <p:nvPr>
            <p:ph type="body" idx="1"/>
          </p:nvPr>
        </p:nvSpPr>
        <p:spPr>
          <a:xfrm>
            <a:off x="685330" y="1775319"/>
            <a:ext cx="3645370" cy="2568080"/>
          </a:xfrm>
          <a:prstGeom prst="rect">
            <a:avLst/>
          </a:prstGeom>
        </p:spPr>
        <p:txBody>
          <a:bodyPr spcFirstLastPara="1" vert="horz" lIns="91440" tIns="45720" rIns="91440" bIns="45720" rtlCol="0" anchorCtr="0">
            <a:normAutofit/>
          </a:bodyPr>
          <a:lstStyle/>
          <a:p>
            <a:pPr marL="457200" lvl="0" indent="-228600" defTabSz="914400">
              <a:lnSpc>
                <a:spcPct val="110000"/>
              </a:lnSpc>
              <a:spcBef>
                <a:spcPts val="0"/>
              </a:spcBef>
              <a:spcAft>
                <a:spcPts val="600"/>
              </a:spcAft>
              <a:buSzPts val="1300"/>
              <a:buFont typeface="Arial" panose="020B0604020202020204" pitchFamily="34" charset="0"/>
              <a:buChar char="•"/>
            </a:pPr>
            <a:r>
              <a:rPr lang="en-US" sz="1100" dirty="0"/>
              <a:t>Google is a big supporter of the gaming industry </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100" dirty="0"/>
              <a:t>Popularity of smartphones have resulted in a new group of gamers</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100" dirty="0"/>
              <a:t>Google is planning the next significant game streaming service </a:t>
            </a:r>
          </a:p>
          <a:p>
            <a:pPr lvl="1" indent="-228600" defTabSz="914400">
              <a:lnSpc>
                <a:spcPct val="110000"/>
              </a:lnSpc>
              <a:spcBef>
                <a:spcPts val="0"/>
              </a:spcBef>
              <a:spcAft>
                <a:spcPts val="600"/>
              </a:spcAft>
              <a:buSzPts val="1300"/>
              <a:buFont typeface="Arial" panose="020B0604020202020204" pitchFamily="34" charset="0"/>
              <a:buChar char="•"/>
            </a:pPr>
            <a:r>
              <a:rPr lang="en-US" sz="1100"/>
              <a:t>Codename: Google Yeti</a:t>
            </a:r>
          </a:p>
          <a:p>
            <a:pPr marL="457200" lvl="0" indent="-228600" defTabSz="914400">
              <a:lnSpc>
                <a:spcPct val="110000"/>
              </a:lnSpc>
              <a:spcBef>
                <a:spcPts val="0"/>
              </a:spcBef>
              <a:spcAft>
                <a:spcPts val="600"/>
              </a:spcAft>
              <a:buSzPts val="1300"/>
              <a:buFont typeface="Arial" panose="020B0604020202020204" pitchFamily="34" charset="0"/>
              <a:buChar char="•"/>
            </a:pPr>
            <a:r>
              <a:rPr lang="en-US" sz="1100" dirty="0"/>
              <a:t>EA is another big player in the industry</a:t>
            </a:r>
          </a:p>
          <a:p>
            <a:pPr lvl="1" indent="-228600" defTabSz="914400">
              <a:lnSpc>
                <a:spcPct val="110000"/>
              </a:lnSpc>
              <a:spcBef>
                <a:spcPts val="0"/>
              </a:spcBef>
              <a:spcAft>
                <a:spcPts val="600"/>
              </a:spcAft>
              <a:buSzPts val="1300"/>
              <a:buFont typeface="Arial" panose="020B0604020202020204" pitchFamily="34" charset="0"/>
              <a:buChar char="•"/>
            </a:pPr>
            <a:r>
              <a:rPr lang="en-US" sz="1100"/>
              <a:t>recently acquired Gamefly</a:t>
            </a:r>
          </a:p>
          <a:p>
            <a:pPr marL="914400" lvl="1" indent="-228600" defTabSz="914400">
              <a:lnSpc>
                <a:spcPct val="110000"/>
              </a:lnSpc>
              <a:spcBef>
                <a:spcPts val="0"/>
              </a:spcBef>
              <a:spcAft>
                <a:spcPts val="600"/>
              </a:spcAft>
              <a:buSzPts val="1100"/>
              <a:buFont typeface="Arial" panose="020B0604020202020204" pitchFamily="34" charset="0"/>
              <a:buChar char="•"/>
            </a:pPr>
            <a:r>
              <a:rPr lang="en-US" sz="1100" dirty="0"/>
              <a:t>Allows user to stream games through cloud gaming that can be run through smart TV’s and Amazon Fire TV device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86"/>
        <p:cNvGrpSpPr/>
        <p:nvPr/>
      </p:nvGrpSpPr>
      <p:grpSpPr>
        <a:xfrm>
          <a:off x="0" y="0"/>
          <a:ext cx="0" cy="0"/>
          <a:chOff x="0" y="0"/>
          <a:chExt cx="0" cy="0"/>
        </a:xfrm>
      </p:grpSpPr>
      <p:pic>
        <p:nvPicPr>
          <p:cNvPr id="292" name="Picture 2">
            <a:extLst>
              <a:ext uri="{FF2B5EF4-FFF2-40B4-BE49-F238E27FC236}">
                <a16:creationId xmlns:a16="http://schemas.microsoft.com/office/drawing/2014/main" id="{7407B0FF-43E0-4B2E-B48B-C2A472D103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03">
            <a:extLst>
              <a:ext uri="{FF2B5EF4-FFF2-40B4-BE49-F238E27FC236}">
                <a16:creationId xmlns:a16="http://schemas.microsoft.com/office/drawing/2014/main" id="{7CAC6C18-4147-48ED-8B6A-19B3E0D891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87" name="Google Shape;287;p36"/>
          <p:cNvSpPr txBox="1">
            <a:spLocks noGrp="1"/>
          </p:cNvSpPr>
          <p:nvPr>
            <p:ph type="title"/>
          </p:nvPr>
        </p:nvSpPr>
        <p:spPr>
          <a:xfrm>
            <a:off x="685331" y="463887"/>
            <a:ext cx="7773338" cy="119713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a:t>Gesture/Motion Gaming</a:t>
            </a:r>
          </a:p>
        </p:txBody>
      </p:sp>
      <p:graphicFrame>
        <p:nvGraphicFramePr>
          <p:cNvPr id="294" name="Google Shape;288;p36">
            <a:extLst>
              <a:ext uri="{FF2B5EF4-FFF2-40B4-BE49-F238E27FC236}">
                <a16:creationId xmlns:a16="http://schemas.microsoft.com/office/drawing/2014/main" id="{4EFEBDBE-24B9-4C93-A080-91C33EF3BE7C}"/>
              </a:ext>
            </a:extLst>
          </p:cNvPr>
          <p:cNvGraphicFramePr/>
          <p:nvPr>
            <p:extLst>
              <p:ext uri="{D42A27DB-BD31-4B8C-83A1-F6EECF244321}">
                <p14:modId xmlns:p14="http://schemas.microsoft.com/office/powerpoint/2010/main" val="1482716422"/>
              </p:ext>
            </p:extLst>
          </p:nvPr>
        </p:nvGraphicFramePr>
        <p:xfrm>
          <a:off x="685800" y="1899356"/>
          <a:ext cx="7772400" cy="2271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92"/>
        <p:cNvGrpSpPr/>
        <p:nvPr/>
      </p:nvGrpSpPr>
      <p:grpSpPr>
        <a:xfrm>
          <a:off x="0" y="0"/>
          <a:ext cx="0" cy="0"/>
          <a:chOff x="0" y="0"/>
          <a:chExt cx="0" cy="0"/>
        </a:xfrm>
      </p:grpSpPr>
      <p:pic>
        <p:nvPicPr>
          <p:cNvPr id="192"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192">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94" name="Rectangle 193">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How the Wii Remote Works">
            <a:hlinkClick r:id="" action="ppaction://media"/>
            <a:extLst>
              <a:ext uri="{FF2B5EF4-FFF2-40B4-BE49-F238E27FC236}">
                <a16:creationId xmlns:a16="http://schemas.microsoft.com/office/drawing/2014/main" id="{31CAD70D-F93A-B643-A3ED-ED5CB7A5A497}"/>
              </a:ext>
            </a:extLst>
          </p:cNvPr>
          <p:cNvPicPr>
            <a:picLocks noRot="1" noChangeAspect="1"/>
          </p:cNvPicPr>
          <p:nvPr>
            <a:videoFile r:link="rId1"/>
          </p:nvPr>
        </p:nvPicPr>
        <p:blipFill>
          <a:blip r:embed="rId6"/>
          <a:stretch>
            <a:fillRect/>
          </a:stretch>
        </p:blipFill>
        <p:spPr>
          <a:xfrm>
            <a:off x="482598" y="631803"/>
            <a:ext cx="5182110" cy="3886581"/>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95" name="Picture 194">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93" name="Google Shape;293;p37"/>
          <p:cNvSpPr txBox="1">
            <a:spLocks noGrp="1"/>
          </p:cNvSpPr>
          <p:nvPr>
            <p:ph type="title"/>
          </p:nvPr>
        </p:nvSpPr>
        <p:spPr>
          <a:xfrm>
            <a:off x="6147306" y="480623"/>
            <a:ext cx="2514096" cy="1180397"/>
          </a:xfrm>
          <a:prstGeom prst="rect">
            <a:avLst/>
          </a:prstGeom>
        </p:spPr>
        <p:txBody>
          <a:bodyPr spcFirstLastPara="1" vert="horz" lIns="91440" tIns="45720" rIns="91440" bIns="45720" rtlCol="0" anchor="ctr" anchorCtr="0">
            <a:normAutofit/>
          </a:bodyPr>
          <a:lstStyle/>
          <a:p>
            <a:pPr marL="0" lvl="0" indent="0" algn="l" defTabSz="914400">
              <a:spcBef>
                <a:spcPct val="0"/>
              </a:spcBef>
              <a:spcAft>
                <a:spcPts val="0"/>
              </a:spcAft>
            </a:pPr>
            <a:r>
              <a:rPr lang="en-US" sz="3600"/>
              <a:t>Nintendo Wii</a:t>
            </a:r>
          </a:p>
        </p:txBody>
      </p:sp>
      <p:sp>
        <p:nvSpPr>
          <p:cNvPr id="294" name="Google Shape;294;p37"/>
          <p:cNvSpPr txBox="1">
            <a:spLocks noGrp="1"/>
          </p:cNvSpPr>
          <p:nvPr>
            <p:ph type="body" idx="1"/>
          </p:nvPr>
        </p:nvSpPr>
        <p:spPr>
          <a:xfrm>
            <a:off x="6147306" y="1775319"/>
            <a:ext cx="2514096" cy="2910981"/>
          </a:xfrm>
          <a:prstGeom prst="rect">
            <a:avLst/>
          </a:prstGeom>
        </p:spPr>
        <p:txBody>
          <a:bodyPr spcFirstLastPara="1" vert="horz" lIns="91440" tIns="45720" rIns="91440" bIns="45720" rtlCol="0" anchorCtr="0">
            <a:normAutofit/>
          </a:bodyPr>
          <a:lstStyle/>
          <a:p>
            <a:pPr marL="0" lvl="0" indent="-228600" defTabSz="914400">
              <a:lnSpc>
                <a:spcPct val="110000"/>
              </a:lnSpc>
              <a:spcBef>
                <a:spcPts val="0"/>
              </a:spcBef>
              <a:spcAft>
                <a:spcPts val="0"/>
              </a:spcAft>
              <a:buFont typeface="Arial" panose="020B0604020202020204" pitchFamily="34" charset="0"/>
              <a:buChar char="•"/>
            </a:pPr>
            <a:r>
              <a:rPr lang="en-US" sz="1400"/>
              <a:t>PS2/PSP and Xbox360 were popular and outperforming Nintendo DS and Gamecube.</a:t>
            </a:r>
          </a:p>
          <a:p>
            <a:pPr marL="0" lvl="0" indent="-228600" defTabSz="914400">
              <a:lnSpc>
                <a:spcPct val="110000"/>
              </a:lnSpc>
              <a:spcBef>
                <a:spcPts val="1600"/>
              </a:spcBef>
              <a:spcAft>
                <a:spcPts val="0"/>
              </a:spcAft>
              <a:buFont typeface="Arial" panose="020B0604020202020204" pitchFamily="34" charset="0"/>
              <a:buChar char="•"/>
            </a:pPr>
            <a:r>
              <a:rPr lang="en-US" sz="1400"/>
              <a:t>Nintendo created the Wii Console</a:t>
            </a:r>
          </a:p>
          <a:p>
            <a:pPr marL="457200" lvl="1" indent="-228600" defTabSz="914400">
              <a:lnSpc>
                <a:spcPct val="110000"/>
              </a:lnSpc>
              <a:buFont typeface="Arial" panose="020B0604020202020204" pitchFamily="34" charset="0"/>
              <a:buChar char="•"/>
            </a:pPr>
            <a:r>
              <a:rPr lang="en-US" sz="1400"/>
              <a:t>allowed for a unique user experience with the gaming device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88000"/>
              </a:schemeClr>
            </a:gs>
          </a:gsLst>
          <a:lin ang="5400000" scaled="0"/>
        </a:gradFill>
        <a:effectLst/>
      </p:bgPr>
    </p:bg>
    <p:spTree>
      <p:nvGrpSpPr>
        <p:cNvPr id="1" name="Shape 298"/>
        <p:cNvGrpSpPr/>
        <p:nvPr/>
      </p:nvGrpSpPr>
      <p:grpSpPr>
        <a:xfrm>
          <a:off x="0" y="0"/>
          <a:ext cx="0" cy="0"/>
          <a:chOff x="0" y="0"/>
          <a:chExt cx="0" cy="0"/>
        </a:xfrm>
      </p:grpSpPr>
      <p:pic>
        <p:nvPicPr>
          <p:cNvPr id="112"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16" name="Rectangle 115">
            <a:extLst>
              <a:ext uri="{FF2B5EF4-FFF2-40B4-BE49-F238E27FC236}">
                <a16:creationId xmlns:a16="http://schemas.microsoft.com/office/drawing/2014/main" id="{40C1BC1E-153D-4DA3-87A4-314B61BC4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FB5A56C3-A6D4-4D92-8AE6-10218C076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9" name="Google Shape;299;p38"/>
          <p:cNvPicPr preferRelativeResize="0"/>
          <p:nvPr/>
        </p:nvPicPr>
        <p:blipFill>
          <a:blip r:embed="rId5"/>
          <a:stretch>
            <a:fillRect/>
          </a:stretch>
        </p:blipFill>
        <p:spPr>
          <a:xfrm>
            <a:off x="1544246" y="482600"/>
            <a:ext cx="6055507" cy="4178299"/>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4000"/>
                <a:shade val="100000"/>
                <a:hueMod val="130000"/>
                <a:satMod val="150000"/>
                <a:lumMod val="112000"/>
              </a:schemeClr>
            </a:gs>
            <a:gs pos="100000">
              <a:schemeClr val="bg1">
                <a:shade val="92000"/>
                <a:satMod val="140000"/>
                <a:lumMod val="110000"/>
              </a:schemeClr>
            </a:gs>
          </a:gsLst>
          <a:lin ang="5400000" scaled="0"/>
        </a:gradFill>
        <a:effectLst/>
      </p:bgPr>
    </p:bg>
    <p:spTree>
      <p:nvGrpSpPr>
        <p:cNvPr id="1" name="Shape 303"/>
        <p:cNvGrpSpPr/>
        <p:nvPr/>
      </p:nvGrpSpPr>
      <p:grpSpPr>
        <a:xfrm>
          <a:off x="0" y="0"/>
          <a:ext cx="0" cy="0"/>
          <a:chOff x="0" y="0"/>
          <a:chExt cx="0" cy="0"/>
        </a:xfrm>
      </p:grpSpPr>
      <p:pic>
        <p:nvPicPr>
          <p:cNvPr id="117" name="Picture 2">
            <a:extLst>
              <a:ext uri="{FF2B5EF4-FFF2-40B4-BE49-F238E27FC236}">
                <a16:creationId xmlns:a16="http://schemas.microsoft.com/office/drawing/2014/main" id="{93274B0C-1CB3-4AA4-A183-20B7FE5DB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a:extLst>
              <a:ext uri="{FF2B5EF4-FFF2-40B4-BE49-F238E27FC236}">
                <a16:creationId xmlns:a16="http://schemas.microsoft.com/office/drawing/2014/main" id="{2E640319-3BB6-49BF-BAF4-D63FEC73E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04" name="Google Shape;304;p39"/>
          <p:cNvPicPr preferRelativeResize="0"/>
          <p:nvPr/>
        </p:nvPicPr>
        <p:blipFill rotWithShape="1">
          <a:blip r:embed="rId5"/>
          <a:srcRect t="10507" r="1" b="12501"/>
          <a:stretch/>
        </p:blipFill>
        <p:spPr>
          <a:xfrm>
            <a:off x="952051" y="603249"/>
            <a:ext cx="7196347" cy="3809207"/>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308"/>
        <p:cNvGrpSpPr/>
        <p:nvPr/>
      </p:nvGrpSpPr>
      <p:grpSpPr>
        <a:xfrm>
          <a:off x="0" y="0"/>
          <a:ext cx="0" cy="0"/>
          <a:chOff x="0" y="0"/>
          <a:chExt cx="0" cy="0"/>
        </a:xfrm>
      </p:grpSpPr>
      <p:pic>
        <p:nvPicPr>
          <p:cNvPr id="252"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253">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328" name="Rectangle 317">
            <a:extLst>
              <a:ext uri="{FF2B5EF4-FFF2-40B4-BE49-F238E27FC236}">
                <a16:creationId xmlns:a16="http://schemas.microsoft.com/office/drawing/2014/main" id="{6E3254AE-C4CD-426D-A6E8-7FA13B0F8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1" name="Google Shape;311;p40"/>
          <p:cNvPicPr preferRelativeResize="0"/>
          <p:nvPr/>
        </p:nvPicPr>
        <p:blipFill>
          <a:blip r:embed="rId5"/>
          <a:stretch>
            <a:fillRect/>
          </a:stretch>
        </p:blipFill>
        <p:spPr>
          <a:xfrm>
            <a:off x="4813300" y="2446683"/>
            <a:ext cx="3577664" cy="122535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20" name="Picture 319">
            <a:extLst>
              <a:ext uri="{FF2B5EF4-FFF2-40B4-BE49-F238E27FC236}">
                <a16:creationId xmlns:a16="http://schemas.microsoft.com/office/drawing/2014/main" id="{F5C53434-A0C7-4A81-8EB0-D460DAD9B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9" name="Google Shape;309;p40"/>
          <p:cNvSpPr txBox="1">
            <a:spLocks noGrp="1"/>
          </p:cNvSpPr>
          <p:nvPr>
            <p:ph type="title"/>
          </p:nvPr>
        </p:nvSpPr>
        <p:spPr>
          <a:xfrm>
            <a:off x="685331" y="463887"/>
            <a:ext cx="7773338" cy="119713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a:t>Xbox Kinect	</a:t>
            </a:r>
          </a:p>
        </p:txBody>
      </p:sp>
      <p:sp>
        <p:nvSpPr>
          <p:cNvPr id="310" name="Google Shape;310;p40"/>
          <p:cNvSpPr txBox="1">
            <a:spLocks noGrp="1"/>
          </p:cNvSpPr>
          <p:nvPr>
            <p:ph type="body" idx="1"/>
          </p:nvPr>
        </p:nvSpPr>
        <p:spPr>
          <a:xfrm>
            <a:off x="685330" y="1775319"/>
            <a:ext cx="3645370" cy="2568080"/>
          </a:xfrm>
          <a:prstGeom prst="rect">
            <a:avLst/>
          </a:prstGeom>
        </p:spPr>
        <p:txBody>
          <a:bodyPr spcFirstLastPara="1" vert="horz" lIns="91440" tIns="45720" rIns="91440" bIns="45720" rtlCol="0" anchorCtr="0">
            <a:normAutofit/>
          </a:bodyPr>
          <a:lstStyle/>
          <a:p>
            <a:pPr marL="0" lvl="0" indent="-228600" defTabSz="914400">
              <a:lnSpc>
                <a:spcPct val="110000"/>
              </a:lnSpc>
              <a:spcBef>
                <a:spcPts val="0"/>
              </a:spcBef>
              <a:spcAft>
                <a:spcPts val="0"/>
              </a:spcAft>
              <a:buFont typeface="Arial" panose="020B0604020202020204" pitchFamily="34" charset="0"/>
              <a:buChar char="•"/>
            </a:pPr>
            <a:r>
              <a:rPr lang="en-US" sz="1000"/>
              <a:t>In 2010, to compete with Nintendo’s Wii console and new Nintendo DS, Microsoft released the Xbox Kinect</a:t>
            </a:r>
          </a:p>
          <a:p>
            <a:pPr marL="0" lvl="0" indent="-228600" defTabSz="914400">
              <a:lnSpc>
                <a:spcPct val="110000"/>
              </a:lnSpc>
              <a:spcBef>
                <a:spcPts val="1600"/>
              </a:spcBef>
              <a:spcAft>
                <a:spcPts val="0"/>
              </a:spcAft>
              <a:buFont typeface="Arial" panose="020B0604020202020204" pitchFamily="34" charset="0"/>
              <a:buChar char="•"/>
            </a:pPr>
            <a:r>
              <a:rPr lang="en-US" sz="1000"/>
              <a:t>XBOX Kinect improved the idea of Wii’s IR sensory technology and created a console that was able to incorporate the entire movement of the human body.</a:t>
            </a:r>
          </a:p>
          <a:p>
            <a:pPr marL="0" lvl="0" indent="-228600" defTabSz="914400">
              <a:lnSpc>
                <a:spcPct val="110000"/>
              </a:lnSpc>
              <a:spcBef>
                <a:spcPts val="1600"/>
              </a:spcBef>
              <a:spcAft>
                <a:spcPts val="1600"/>
              </a:spcAft>
              <a:buFont typeface="Arial" panose="020B0604020202020204" pitchFamily="34" charset="0"/>
              <a:buChar char="•"/>
            </a:pPr>
            <a:r>
              <a:rPr lang="en-US" sz="1000"/>
              <a:t>Developers for the Kinect gathered data regarding motion-capture of actual moving things in real-life scenarios</a:t>
            </a:r>
          </a:p>
          <a:p>
            <a:pPr marL="457200" lvl="1" indent="-228600" defTabSz="914400">
              <a:lnSpc>
                <a:spcPct val="110000"/>
              </a:lnSpc>
              <a:spcAft>
                <a:spcPts val="1600"/>
              </a:spcAft>
              <a:buFont typeface="Arial" panose="020B0604020202020204" pitchFamily="34" charset="0"/>
              <a:buChar char="•"/>
            </a:pPr>
            <a:r>
              <a:rPr lang="en-US" sz="1000"/>
              <a:t>Through a machine-learning algorithm, the Kinect can detect movements of people through various backgrounds.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2" name="Rectangle 11">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nline Media 2" descr="How the Kinect Depth Sensor Works in 2 Minutes">
            <a:hlinkClick r:id="" action="ppaction://media"/>
            <a:extLst>
              <a:ext uri="{FF2B5EF4-FFF2-40B4-BE49-F238E27FC236}">
                <a16:creationId xmlns:a16="http://schemas.microsoft.com/office/drawing/2014/main" id="{FD2F98AB-4828-974F-9CAE-6965DAB56C84}"/>
              </a:ext>
            </a:extLst>
          </p:cNvPr>
          <p:cNvPicPr>
            <a:picLocks noRot="1" noChangeAspect="1"/>
          </p:cNvPicPr>
          <p:nvPr>
            <a:videoFile r:link="rId1"/>
          </p:nvPr>
        </p:nvPicPr>
        <p:blipFill>
          <a:blip r:embed="rId5"/>
          <a:stretch>
            <a:fillRect/>
          </a:stretch>
        </p:blipFill>
        <p:spPr>
          <a:xfrm>
            <a:off x="2946714" y="718114"/>
            <a:ext cx="3285331" cy="246399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71324"/>
          <a:stretch/>
        </p:blipFill>
        <p:spPr>
          <a:xfrm>
            <a:off x="0" y="0"/>
            <a:ext cx="2622176" cy="5143500"/>
          </a:xfrm>
          <a:prstGeom prst="rect">
            <a:avLst/>
          </a:prstGeom>
        </p:spPr>
      </p:pic>
      <p:sp>
        <p:nvSpPr>
          <p:cNvPr id="2" name="Title 1">
            <a:extLst>
              <a:ext uri="{FF2B5EF4-FFF2-40B4-BE49-F238E27FC236}">
                <a16:creationId xmlns:a16="http://schemas.microsoft.com/office/drawing/2014/main" id="{EA41A607-AECB-0946-89F4-282A322EDB41}"/>
              </a:ext>
            </a:extLst>
          </p:cNvPr>
          <p:cNvSpPr>
            <a:spLocks noGrp="1"/>
          </p:cNvSpPr>
          <p:nvPr>
            <p:ph type="title"/>
          </p:nvPr>
        </p:nvSpPr>
        <p:spPr>
          <a:xfrm>
            <a:off x="476408" y="3422141"/>
            <a:ext cx="8187274" cy="853165"/>
          </a:xfrm>
        </p:spPr>
        <p:txBody>
          <a:bodyPr vert="horz" lIns="91440" tIns="45720" rIns="91440" bIns="45720" rtlCol="0" anchor="b">
            <a:normAutofit/>
          </a:bodyPr>
          <a:lstStyle/>
          <a:p>
            <a:pPr defTabSz="914400"/>
            <a:r>
              <a:rPr lang="en-US" sz="4800"/>
              <a:t>Xbox Kinect depth sensor</a:t>
            </a:r>
          </a:p>
        </p:txBody>
      </p:sp>
      <p:pic>
        <p:nvPicPr>
          <p:cNvPr id="16" name="Picture 15">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61810" r="21258"/>
          <a:stretch/>
        </p:blipFill>
        <p:spPr>
          <a:xfrm>
            <a:off x="0" y="3179213"/>
            <a:ext cx="7200177" cy="1964287"/>
          </a:xfrm>
          <a:prstGeom prst="rect">
            <a:avLst/>
          </a:prstGeom>
        </p:spPr>
      </p:pic>
    </p:spTree>
    <p:extLst>
      <p:ext uri="{BB962C8B-B14F-4D97-AF65-F5344CB8AC3E}">
        <p14:creationId xmlns:p14="http://schemas.microsoft.com/office/powerpoint/2010/main" val="374619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46"/>
        <p:cNvGrpSpPr/>
        <p:nvPr/>
      </p:nvGrpSpPr>
      <p:grpSpPr>
        <a:xfrm>
          <a:off x="0" y="0"/>
          <a:ext cx="0" cy="0"/>
          <a:chOff x="0" y="0"/>
          <a:chExt cx="0" cy="0"/>
        </a:xfrm>
      </p:grpSpPr>
      <p:pic>
        <p:nvPicPr>
          <p:cNvPr id="90"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7" name="Google Shape;147;p15"/>
          <p:cNvSpPr txBox="1">
            <a:spLocks noGrp="1"/>
          </p:cNvSpPr>
          <p:nvPr>
            <p:ph type="title"/>
          </p:nvPr>
        </p:nvSpPr>
        <p:spPr>
          <a:xfrm>
            <a:off x="685331" y="463887"/>
            <a:ext cx="7773338" cy="119713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a:t>Virtual Reality (VR) </a:t>
            </a:r>
          </a:p>
        </p:txBody>
      </p:sp>
      <p:sp>
        <p:nvSpPr>
          <p:cNvPr id="148" name="Google Shape;148;p15"/>
          <p:cNvSpPr txBox="1">
            <a:spLocks noGrp="1"/>
          </p:cNvSpPr>
          <p:nvPr>
            <p:ph type="body" idx="1"/>
          </p:nvPr>
        </p:nvSpPr>
        <p:spPr>
          <a:xfrm>
            <a:off x="685330" y="1775319"/>
            <a:ext cx="4572470" cy="2568080"/>
          </a:xfrm>
          <a:prstGeom prst="rect">
            <a:avLst/>
          </a:prstGeom>
        </p:spPr>
        <p:txBody>
          <a:bodyPr spcFirstLastPara="1" vert="horz" lIns="91440" tIns="45720" rIns="91440" bIns="45720" rtlCol="0" anchorCtr="0">
            <a:normAutofit/>
          </a:bodyPr>
          <a:lstStyle/>
          <a:p>
            <a:pPr marL="457200" lvl="0" indent="-228600" defTabSz="914400">
              <a:lnSpc>
                <a:spcPct val="110000"/>
              </a:lnSpc>
              <a:spcBef>
                <a:spcPts val="0"/>
              </a:spcBef>
              <a:spcAft>
                <a:spcPts val="0"/>
              </a:spcAft>
              <a:buSzPts val="1400"/>
              <a:buFont typeface="Arial" panose="020B0604020202020204" pitchFamily="34" charset="0"/>
              <a:buChar char="•"/>
            </a:pPr>
            <a:r>
              <a:rPr lang="en-US" dirty="0"/>
              <a:t>Virtual reality is the closest thing to FD </a:t>
            </a:r>
          </a:p>
          <a:p>
            <a:pPr marL="457200" lvl="0" indent="-228600" defTabSz="914400">
              <a:lnSpc>
                <a:spcPct val="110000"/>
              </a:lnSpc>
              <a:spcBef>
                <a:spcPts val="0"/>
              </a:spcBef>
              <a:spcAft>
                <a:spcPts val="0"/>
              </a:spcAft>
              <a:buSzPts val="1400"/>
              <a:buFont typeface="Arial" panose="020B0604020202020204" pitchFamily="34" charset="0"/>
              <a:buChar char="•"/>
            </a:pPr>
            <a:r>
              <a:rPr lang="en-US" dirty="0"/>
              <a:t>Virtual reality is a three-dimensional computer generated environment which can be explored and interacted by the person </a:t>
            </a:r>
          </a:p>
          <a:p>
            <a:pPr marL="457200" lvl="0" indent="-228600" defTabSz="914400">
              <a:lnSpc>
                <a:spcPct val="110000"/>
              </a:lnSpc>
              <a:spcBef>
                <a:spcPts val="0"/>
              </a:spcBef>
              <a:spcAft>
                <a:spcPts val="0"/>
              </a:spcAft>
              <a:buSzPts val="1400"/>
              <a:buFont typeface="Arial" panose="020B0604020202020204" pitchFamily="34" charset="0"/>
              <a:buChar char="•"/>
            </a:pPr>
            <a:r>
              <a:rPr lang="en-US" dirty="0"/>
              <a:t>Virtual reality nowadays achieved through a headset,  omni-directional treadmill, and special gloves </a:t>
            </a:r>
          </a:p>
          <a:p>
            <a:pPr marL="457200" lvl="0" indent="-228600" defTabSz="914400">
              <a:lnSpc>
                <a:spcPct val="110000"/>
              </a:lnSpc>
              <a:spcBef>
                <a:spcPts val="0"/>
              </a:spcBef>
              <a:spcAft>
                <a:spcPts val="0"/>
              </a:spcAft>
              <a:buSzPts val="1400"/>
              <a:buFont typeface="Arial" panose="020B0604020202020204" pitchFamily="34" charset="0"/>
              <a:buChar char="•"/>
            </a:pPr>
            <a:r>
              <a:rPr lang="en-US" dirty="0"/>
              <a:t>Virtual reality has other benefits too: </a:t>
            </a:r>
          </a:p>
          <a:p>
            <a:pPr marL="914400" lvl="1" indent="-228600" defTabSz="914400">
              <a:lnSpc>
                <a:spcPct val="110000"/>
              </a:lnSpc>
              <a:spcBef>
                <a:spcPts val="0"/>
              </a:spcBef>
              <a:spcAft>
                <a:spcPts val="0"/>
              </a:spcAft>
              <a:buSzPts val="1400"/>
              <a:buFont typeface="Arial" panose="020B0604020202020204" pitchFamily="34" charset="0"/>
              <a:buChar char="•"/>
            </a:pPr>
            <a:r>
              <a:rPr lang="en-US" sz="1500" dirty="0"/>
              <a:t>Architecture, sport, medicine, arts, and entertainment</a:t>
            </a:r>
          </a:p>
          <a:p>
            <a:pPr marL="457200" lvl="0" indent="-228600" defTabSz="914400">
              <a:lnSpc>
                <a:spcPct val="110000"/>
              </a:lnSpc>
              <a:spcBef>
                <a:spcPts val="0"/>
              </a:spcBef>
              <a:spcAft>
                <a:spcPts val="0"/>
              </a:spcAft>
              <a:buSzPts val="1300"/>
              <a:buFont typeface="Arial" panose="020B0604020202020204" pitchFamily="34" charset="0"/>
              <a:buChar char="•"/>
            </a:pPr>
            <a:r>
              <a:rPr lang="en-US" dirty="0"/>
              <a:t>VR becoming more widespread </a:t>
            </a:r>
          </a:p>
          <a:p>
            <a:pPr marL="0" lvl="0" indent="-228600" defTabSz="914400">
              <a:lnSpc>
                <a:spcPct val="110000"/>
              </a:lnSpc>
              <a:spcBef>
                <a:spcPts val="1600"/>
              </a:spcBef>
              <a:spcAft>
                <a:spcPts val="0"/>
              </a:spcAft>
              <a:buFont typeface="Arial" panose="020B0604020202020204" pitchFamily="34" charset="0"/>
              <a:buChar char="•"/>
            </a:pPr>
            <a:endParaRPr lang="en-US" dirty="0"/>
          </a:p>
          <a:p>
            <a:pPr marL="0" lvl="0" indent="-228600" defTabSz="914400">
              <a:lnSpc>
                <a:spcPct val="110000"/>
              </a:lnSpc>
              <a:spcBef>
                <a:spcPts val="1600"/>
              </a:spcBef>
              <a:spcAft>
                <a:spcPts val="1600"/>
              </a:spcAft>
              <a:buSzPts val="1100"/>
              <a:buFont typeface="Arial" panose="020B0604020202020204" pitchFamily="34" charset="0"/>
              <a:buChar char="•"/>
            </a:pPr>
            <a:endParaRPr lang="en-US" dirty="0"/>
          </a:p>
        </p:txBody>
      </p:sp>
      <p:pic>
        <p:nvPicPr>
          <p:cNvPr id="149" name="Google Shape;149;p15"/>
          <p:cNvPicPr preferRelativeResize="0"/>
          <p:nvPr/>
        </p:nvPicPr>
        <p:blipFill rotWithShape="1">
          <a:blip r:embed="rId5"/>
          <a:srcRect l="18672" r="2157"/>
          <a:stretch/>
        </p:blipFill>
        <p:spPr>
          <a:xfrm>
            <a:off x="5527548" y="1879092"/>
            <a:ext cx="2620849" cy="2201418"/>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315"/>
        <p:cNvGrpSpPr/>
        <p:nvPr/>
      </p:nvGrpSpPr>
      <p:grpSpPr>
        <a:xfrm>
          <a:off x="0" y="0"/>
          <a:ext cx="0" cy="0"/>
          <a:chOff x="0" y="0"/>
          <a:chExt cx="0" cy="0"/>
        </a:xfrm>
      </p:grpSpPr>
      <p:pic>
        <p:nvPicPr>
          <p:cNvPr id="196" name="Picture 2">
            <a:extLst>
              <a:ext uri="{FF2B5EF4-FFF2-40B4-BE49-F238E27FC236}">
                <a16:creationId xmlns:a16="http://schemas.microsoft.com/office/drawing/2014/main" id="{7407B0FF-43E0-4B2E-B48B-C2A472D103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197">
            <a:extLst>
              <a:ext uri="{FF2B5EF4-FFF2-40B4-BE49-F238E27FC236}">
                <a16:creationId xmlns:a16="http://schemas.microsoft.com/office/drawing/2014/main" id="{7CAC6C18-4147-48ED-8B6A-19B3E0D891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00" name="Rectangle 199">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4951" y="0"/>
            <a:ext cx="609904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2" name="Rectangle 201">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951" cy="51435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Google Shape;316;p41"/>
          <p:cNvSpPr txBox="1">
            <a:spLocks noGrp="1"/>
          </p:cNvSpPr>
          <p:nvPr>
            <p:ph type="title"/>
          </p:nvPr>
        </p:nvSpPr>
        <p:spPr>
          <a:xfrm>
            <a:off x="480805" y="985837"/>
            <a:ext cx="2133002" cy="2760183"/>
          </a:xfrm>
          <a:prstGeom prst="rect">
            <a:avLst/>
          </a:prstGeom>
        </p:spPr>
        <p:txBody>
          <a:bodyPr spcFirstLastPara="1" vert="horz" lIns="91440" tIns="45720" rIns="91440" bIns="45720" rtlCol="0" anchor="ctr" anchorCtr="0">
            <a:normAutofit/>
          </a:bodyPr>
          <a:lstStyle/>
          <a:p>
            <a:pPr marL="0" lvl="0" indent="0" algn="l" defTabSz="914400">
              <a:spcBef>
                <a:spcPct val="0"/>
              </a:spcBef>
              <a:spcAft>
                <a:spcPts val="0"/>
              </a:spcAft>
            </a:pPr>
            <a:r>
              <a:rPr lang="en-US" sz="2600"/>
              <a:t>Screen Resolutions</a:t>
            </a:r>
          </a:p>
        </p:txBody>
      </p:sp>
      <p:pic>
        <p:nvPicPr>
          <p:cNvPr id="204" name="Picture 203">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3044951" cy="1135856"/>
          </a:xfrm>
          <a:prstGeom prst="rect">
            <a:avLst/>
          </a:prstGeom>
        </p:spPr>
      </p:pic>
      <p:pic>
        <p:nvPicPr>
          <p:cNvPr id="206" name="Picture 205">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032794" y="4472177"/>
            <a:ext cx="1943100" cy="669694"/>
          </a:xfrm>
          <a:prstGeom prst="rect">
            <a:avLst/>
          </a:prstGeom>
        </p:spPr>
      </p:pic>
      <p:graphicFrame>
        <p:nvGraphicFramePr>
          <p:cNvPr id="319" name="Google Shape;317;p41">
            <a:extLst>
              <a:ext uri="{FF2B5EF4-FFF2-40B4-BE49-F238E27FC236}">
                <a16:creationId xmlns:a16="http://schemas.microsoft.com/office/drawing/2014/main" id="{65C8BC18-88D4-472F-A135-05D081E6FB33}"/>
              </a:ext>
            </a:extLst>
          </p:cNvPr>
          <p:cNvGraphicFramePr/>
          <p:nvPr>
            <p:extLst>
              <p:ext uri="{D42A27DB-BD31-4B8C-83A1-F6EECF244321}">
                <p14:modId xmlns:p14="http://schemas.microsoft.com/office/powerpoint/2010/main" val="3371267067"/>
              </p:ext>
            </p:extLst>
          </p:nvPr>
        </p:nvGraphicFramePr>
        <p:xfrm>
          <a:off x="3445668" y="666750"/>
          <a:ext cx="5012532" cy="34551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321"/>
        <p:cNvGrpSpPr/>
        <p:nvPr/>
      </p:nvGrpSpPr>
      <p:grpSpPr>
        <a:xfrm>
          <a:off x="0" y="0"/>
          <a:ext cx="0" cy="0"/>
          <a:chOff x="0" y="0"/>
          <a:chExt cx="0" cy="0"/>
        </a:xfrm>
      </p:grpSpPr>
      <p:pic>
        <p:nvPicPr>
          <p:cNvPr id="71"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22" name="Google Shape;322;p42"/>
          <p:cNvPicPr preferRelativeResize="0"/>
          <p:nvPr/>
        </p:nvPicPr>
        <p:blipFill>
          <a:blip r:embed="rId5"/>
          <a:stretch>
            <a:fillRect/>
          </a:stretch>
        </p:blipFill>
        <p:spPr>
          <a:xfrm>
            <a:off x="1129751" y="603249"/>
            <a:ext cx="6840947" cy="3711214"/>
          </a:xfrm>
          <a:prstGeom prst="roundRect">
            <a:avLst>
              <a:gd name="adj" fmla="val 5301"/>
            </a:avLst>
          </a:prstGeom>
          <a:noFill/>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53"/>
        <p:cNvGrpSpPr/>
        <p:nvPr/>
      </p:nvGrpSpPr>
      <p:grpSpPr>
        <a:xfrm>
          <a:off x="0" y="0"/>
          <a:ext cx="0" cy="0"/>
          <a:chOff x="0" y="0"/>
          <a:chExt cx="0" cy="0"/>
        </a:xfrm>
      </p:grpSpPr>
      <p:pic>
        <p:nvPicPr>
          <p:cNvPr id="95"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6">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99" name="Rectangle 98">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The 'Virtuix Omni' Actually Lets You Run Around Video Games">
            <a:hlinkClick r:id="" action="ppaction://media"/>
            <a:extLst>
              <a:ext uri="{FF2B5EF4-FFF2-40B4-BE49-F238E27FC236}">
                <a16:creationId xmlns:a16="http://schemas.microsoft.com/office/drawing/2014/main" id="{1AE39811-7609-F24A-ABCD-89E2612A9838}"/>
              </a:ext>
            </a:extLst>
          </p:cNvPr>
          <p:cNvPicPr>
            <a:picLocks noRot="1" noChangeAspect="1"/>
          </p:cNvPicPr>
          <p:nvPr>
            <a:videoFile r:link="rId1"/>
          </p:nvPr>
        </p:nvPicPr>
        <p:blipFill>
          <a:blip r:embed="rId6"/>
          <a:stretch>
            <a:fillRect/>
          </a:stretch>
        </p:blipFill>
        <p:spPr>
          <a:xfrm>
            <a:off x="2399158" y="718114"/>
            <a:ext cx="4380442" cy="246399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01" name="Picture 100">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71324"/>
          <a:stretch/>
        </p:blipFill>
        <p:spPr>
          <a:xfrm>
            <a:off x="0" y="0"/>
            <a:ext cx="2622176" cy="5143500"/>
          </a:xfrm>
          <a:prstGeom prst="rect">
            <a:avLst/>
          </a:prstGeom>
        </p:spPr>
      </p:pic>
      <p:sp>
        <p:nvSpPr>
          <p:cNvPr id="154" name="Google Shape;154;p16"/>
          <p:cNvSpPr txBox="1">
            <a:spLocks noGrp="1"/>
          </p:cNvSpPr>
          <p:nvPr>
            <p:ph type="title"/>
          </p:nvPr>
        </p:nvSpPr>
        <p:spPr>
          <a:xfrm>
            <a:off x="476408" y="3422141"/>
            <a:ext cx="8187274" cy="853165"/>
          </a:xfrm>
          <a:prstGeom prst="rect">
            <a:avLst/>
          </a:prstGeom>
        </p:spPr>
        <p:txBody>
          <a:bodyPr spcFirstLastPara="1" vert="horz" lIns="91440" tIns="45720" rIns="91440" bIns="45720" rtlCol="0" anchor="b" anchorCtr="0">
            <a:normAutofit/>
          </a:bodyPr>
          <a:lstStyle/>
          <a:p>
            <a:pPr marL="0" lvl="0" indent="0" defTabSz="914400">
              <a:spcAft>
                <a:spcPts val="0"/>
              </a:spcAft>
            </a:pPr>
            <a:r>
              <a:rPr lang="en-US" sz="4400" dirty="0"/>
              <a:t>Video game mobility</a:t>
            </a:r>
          </a:p>
        </p:txBody>
      </p:sp>
      <p:pic>
        <p:nvPicPr>
          <p:cNvPr id="103" name="Picture 102">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61810" r="21258"/>
          <a:stretch/>
        </p:blipFill>
        <p:spPr>
          <a:xfrm>
            <a:off x="0" y="3179213"/>
            <a:ext cx="7200177" cy="1964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59"/>
        <p:cNvGrpSpPr/>
        <p:nvPr/>
      </p:nvGrpSpPr>
      <p:grpSpPr>
        <a:xfrm>
          <a:off x="0" y="0"/>
          <a:ext cx="0" cy="0"/>
          <a:chOff x="0" y="0"/>
          <a:chExt cx="0" cy="0"/>
        </a:xfrm>
      </p:grpSpPr>
      <p:pic>
        <p:nvPicPr>
          <p:cNvPr id="10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05" name="Rectangle 104">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Full body VR gaming suit - Teslasuit">
            <a:hlinkClick r:id="" action="ppaction://media"/>
            <a:extLst>
              <a:ext uri="{FF2B5EF4-FFF2-40B4-BE49-F238E27FC236}">
                <a16:creationId xmlns:a16="http://schemas.microsoft.com/office/drawing/2014/main" id="{C561482E-A4B9-C944-89BB-542A9BCB23C2}"/>
              </a:ext>
            </a:extLst>
          </p:cNvPr>
          <p:cNvPicPr>
            <a:picLocks noRot="1" noChangeAspect="1"/>
          </p:cNvPicPr>
          <p:nvPr>
            <a:videoFile r:link="rId1"/>
          </p:nvPr>
        </p:nvPicPr>
        <p:blipFill>
          <a:blip r:embed="rId6"/>
          <a:stretch>
            <a:fillRect/>
          </a:stretch>
        </p:blipFill>
        <p:spPr>
          <a:xfrm>
            <a:off x="2399158" y="718114"/>
            <a:ext cx="4380442" cy="246399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07" name="Picture 106">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71324"/>
          <a:stretch/>
        </p:blipFill>
        <p:spPr>
          <a:xfrm>
            <a:off x="0" y="0"/>
            <a:ext cx="2622176" cy="5143500"/>
          </a:xfrm>
          <a:prstGeom prst="rect">
            <a:avLst/>
          </a:prstGeom>
        </p:spPr>
      </p:pic>
      <p:sp>
        <p:nvSpPr>
          <p:cNvPr id="160" name="Google Shape;160;p17"/>
          <p:cNvSpPr txBox="1">
            <a:spLocks noGrp="1"/>
          </p:cNvSpPr>
          <p:nvPr>
            <p:ph type="title"/>
          </p:nvPr>
        </p:nvSpPr>
        <p:spPr>
          <a:xfrm>
            <a:off x="476408" y="3422141"/>
            <a:ext cx="8187274" cy="853165"/>
          </a:xfrm>
          <a:prstGeom prst="rect">
            <a:avLst/>
          </a:prstGeom>
        </p:spPr>
        <p:txBody>
          <a:bodyPr spcFirstLastPara="1" vert="horz" lIns="91440" tIns="45720" rIns="91440" bIns="45720" rtlCol="0" anchor="b" anchorCtr="0">
            <a:normAutofit/>
          </a:bodyPr>
          <a:lstStyle/>
          <a:p>
            <a:pPr marL="0" lvl="0" indent="0" defTabSz="914400">
              <a:spcAft>
                <a:spcPts val="0"/>
              </a:spcAft>
            </a:pPr>
            <a:r>
              <a:rPr lang="en-US" sz="4800" dirty="0"/>
              <a:t>Full Body gaming Suit </a:t>
            </a:r>
          </a:p>
        </p:txBody>
      </p:sp>
      <p:pic>
        <p:nvPicPr>
          <p:cNvPr id="109" name="Picture 108">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61810" r="21258"/>
          <a:stretch/>
        </p:blipFill>
        <p:spPr>
          <a:xfrm>
            <a:off x="0" y="3179213"/>
            <a:ext cx="7200177" cy="1964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65"/>
        <p:cNvGrpSpPr/>
        <p:nvPr/>
      </p:nvGrpSpPr>
      <p:grpSpPr>
        <a:xfrm>
          <a:off x="0" y="0"/>
          <a:ext cx="0" cy="0"/>
          <a:chOff x="0" y="0"/>
          <a:chExt cx="0" cy="0"/>
        </a:xfrm>
      </p:grpSpPr>
      <p:pic>
        <p:nvPicPr>
          <p:cNvPr id="17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75" name="Rectangle 174">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 Media 1" descr="Oculus Rift vs HTC Vive vs PlayStation VR!">
            <a:hlinkClick r:id="" action="ppaction://media"/>
            <a:extLst>
              <a:ext uri="{FF2B5EF4-FFF2-40B4-BE49-F238E27FC236}">
                <a16:creationId xmlns:a16="http://schemas.microsoft.com/office/drawing/2014/main" id="{1B215941-1131-F643-B984-41C238B65E3D}"/>
              </a:ext>
            </a:extLst>
          </p:cNvPr>
          <p:cNvPicPr>
            <a:picLocks noRot="1" noChangeAspect="1"/>
          </p:cNvPicPr>
          <p:nvPr>
            <a:videoFile r:link="rId1"/>
          </p:nvPr>
        </p:nvPicPr>
        <p:blipFill>
          <a:blip r:embed="rId6"/>
          <a:stretch>
            <a:fillRect/>
          </a:stretch>
        </p:blipFill>
        <p:spPr>
          <a:xfrm>
            <a:off x="2399158" y="718114"/>
            <a:ext cx="4380442" cy="2463998"/>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77" name="Picture 176">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71324"/>
          <a:stretch/>
        </p:blipFill>
        <p:spPr>
          <a:xfrm>
            <a:off x="0" y="0"/>
            <a:ext cx="2622176" cy="5143500"/>
          </a:xfrm>
          <a:prstGeom prst="rect">
            <a:avLst/>
          </a:prstGeom>
        </p:spPr>
      </p:pic>
      <p:sp>
        <p:nvSpPr>
          <p:cNvPr id="166" name="Google Shape;166;p18"/>
          <p:cNvSpPr txBox="1">
            <a:spLocks noGrp="1"/>
          </p:cNvSpPr>
          <p:nvPr>
            <p:ph type="title"/>
          </p:nvPr>
        </p:nvSpPr>
        <p:spPr>
          <a:xfrm>
            <a:off x="476408" y="3422141"/>
            <a:ext cx="8187274" cy="853165"/>
          </a:xfrm>
          <a:prstGeom prst="rect">
            <a:avLst/>
          </a:prstGeom>
        </p:spPr>
        <p:txBody>
          <a:bodyPr spcFirstLastPara="1" vert="horz" lIns="91440" tIns="45720" rIns="91440" bIns="45720" rtlCol="0" anchor="b" anchorCtr="0">
            <a:normAutofit/>
          </a:bodyPr>
          <a:lstStyle/>
          <a:p>
            <a:pPr marL="0" lvl="0" indent="0" defTabSz="914400">
              <a:spcAft>
                <a:spcPts val="0"/>
              </a:spcAft>
            </a:pPr>
            <a:r>
              <a:rPr lang="en-US" sz="4800" dirty="0"/>
              <a:t>Virtual reality headsets </a:t>
            </a:r>
          </a:p>
        </p:txBody>
      </p:sp>
      <p:pic>
        <p:nvPicPr>
          <p:cNvPr id="179" name="Picture 178">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61810" r="21258"/>
          <a:stretch/>
        </p:blipFill>
        <p:spPr>
          <a:xfrm>
            <a:off x="0" y="3179213"/>
            <a:ext cx="7200177" cy="1964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71"/>
        <p:cNvGrpSpPr/>
        <p:nvPr/>
      </p:nvGrpSpPr>
      <p:grpSpPr>
        <a:xfrm>
          <a:off x="0" y="0"/>
          <a:ext cx="0" cy="0"/>
          <a:chOff x="0" y="0"/>
          <a:chExt cx="0" cy="0"/>
        </a:xfrm>
      </p:grpSpPr>
      <p:pic>
        <p:nvPicPr>
          <p:cNvPr id="179"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80">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72" name="Google Shape;172;p19"/>
          <p:cNvSpPr txBox="1">
            <a:spLocks noGrp="1"/>
          </p:cNvSpPr>
          <p:nvPr>
            <p:ph type="title"/>
          </p:nvPr>
        </p:nvSpPr>
        <p:spPr>
          <a:xfrm>
            <a:off x="685331" y="463887"/>
            <a:ext cx="7773338" cy="119713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a:t>Playstation VR Effect </a:t>
            </a:r>
          </a:p>
        </p:txBody>
      </p:sp>
      <p:sp>
        <p:nvSpPr>
          <p:cNvPr id="173" name="Google Shape;173;p19"/>
          <p:cNvSpPr txBox="1">
            <a:spLocks noGrp="1"/>
          </p:cNvSpPr>
          <p:nvPr>
            <p:ph type="body" idx="1"/>
          </p:nvPr>
        </p:nvSpPr>
        <p:spPr>
          <a:xfrm>
            <a:off x="685330" y="1775319"/>
            <a:ext cx="4572470" cy="2568080"/>
          </a:xfrm>
          <a:prstGeom prst="rect">
            <a:avLst/>
          </a:prstGeom>
        </p:spPr>
        <p:txBody>
          <a:bodyPr spcFirstLastPara="1" vert="horz" lIns="91440" tIns="45720" rIns="91440" bIns="45720" rtlCol="0" anchorCtr="0">
            <a:normAutofit/>
          </a:bodyPr>
          <a:lstStyle/>
          <a:p>
            <a:pPr marL="457200" lvl="0" indent="-228600" defTabSz="914400">
              <a:lnSpc>
                <a:spcPct val="110000"/>
              </a:lnSpc>
              <a:spcBef>
                <a:spcPts val="0"/>
              </a:spcBef>
              <a:spcAft>
                <a:spcPts val="600"/>
              </a:spcAft>
              <a:buSzPts val="1400"/>
              <a:buFont typeface="Arial" panose="020B0604020202020204" pitchFamily="34" charset="0"/>
              <a:buChar char="•"/>
            </a:pPr>
            <a:r>
              <a:rPr lang="en-US" sz="1300"/>
              <a:t>Sony became the first console manufacturer to embrace VR</a:t>
            </a:r>
          </a:p>
          <a:p>
            <a:pPr marL="457200" lvl="0" indent="-228600" defTabSz="914400">
              <a:lnSpc>
                <a:spcPct val="110000"/>
              </a:lnSpc>
              <a:spcBef>
                <a:spcPts val="0"/>
              </a:spcBef>
              <a:spcAft>
                <a:spcPts val="600"/>
              </a:spcAft>
              <a:buSzPts val="1400"/>
              <a:buFont typeface="Arial" panose="020B0604020202020204" pitchFamily="34" charset="0"/>
              <a:buChar char="•"/>
            </a:pPr>
            <a:r>
              <a:rPr lang="en-US" sz="1300"/>
              <a:t>Playstation VR is successful</a:t>
            </a:r>
          </a:p>
          <a:p>
            <a:pPr marL="914400" lvl="1" indent="-228600" defTabSz="914400">
              <a:lnSpc>
                <a:spcPct val="110000"/>
              </a:lnSpc>
              <a:spcBef>
                <a:spcPts val="0"/>
              </a:spcBef>
              <a:spcAft>
                <a:spcPts val="600"/>
              </a:spcAft>
              <a:buSzPts val="1400"/>
              <a:buFont typeface="Arial" panose="020B0604020202020204" pitchFamily="34" charset="0"/>
              <a:buChar char="•"/>
            </a:pPr>
            <a:r>
              <a:rPr lang="en-US" sz="1300"/>
              <a:t>Sony wants to return to the market with a higher-tech iteration for PS 5</a:t>
            </a:r>
          </a:p>
          <a:p>
            <a:pPr marL="457200" lvl="0" indent="-228600" defTabSz="914400">
              <a:lnSpc>
                <a:spcPct val="110000"/>
              </a:lnSpc>
              <a:spcBef>
                <a:spcPts val="0"/>
              </a:spcBef>
              <a:spcAft>
                <a:spcPts val="600"/>
              </a:spcAft>
              <a:buSzPts val="1400"/>
              <a:buFont typeface="Arial" panose="020B0604020202020204" pitchFamily="34" charset="0"/>
              <a:buChar char="•"/>
            </a:pPr>
            <a:r>
              <a:rPr lang="en-US" sz="1300"/>
              <a:t>SemiAccurate claim that PS5 will have a VR capability built-in at silicon level</a:t>
            </a:r>
          </a:p>
          <a:p>
            <a:pPr marL="457200" lvl="0" indent="-228600" defTabSz="914400">
              <a:lnSpc>
                <a:spcPct val="110000"/>
              </a:lnSpc>
              <a:spcBef>
                <a:spcPts val="0"/>
              </a:spcBef>
              <a:spcAft>
                <a:spcPts val="600"/>
              </a:spcAft>
              <a:buSzPts val="1400"/>
              <a:buFont typeface="Arial" panose="020B0604020202020204" pitchFamily="34" charset="0"/>
              <a:buChar char="•"/>
            </a:pPr>
            <a:r>
              <a:rPr lang="en-US" sz="1300"/>
              <a:t>A 4K resolution per eye </a:t>
            </a:r>
          </a:p>
          <a:p>
            <a:pPr marL="914400" lvl="1" indent="-228600" defTabSz="914400">
              <a:lnSpc>
                <a:spcPct val="110000"/>
              </a:lnSpc>
              <a:spcBef>
                <a:spcPts val="0"/>
              </a:spcBef>
              <a:spcAft>
                <a:spcPts val="600"/>
              </a:spcAft>
              <a:buSzPts val="1400"/>
              <a:buFont typeface="Arial" panose="020B0604020202020204" pitchFamily="34" charset="0"/>
              <a:buChar char="•"/>
            </a:pPr>
            <a:r>
              <a:rPr lang="en-US" sz="1300"/>
              <a:t>8K resolution in total</a:t>
            </a:r>
          </a:p>
          <a:p>
            <a:pPr marL="457200" lvl="0" indent="-228600" defTabSz="914400">
              <a:lnSpc>
                <a:spcPct val="110000"/>
              </a:lnSpc>
              <a:spcBef>
                <a:spcPts val="0"/>
              </a:spcBef>
              <a:spcAft>
                <a:spcPts val="600"/>
              </a:spcAft>
              <a:buSzPts val="1400"/>
              <a:buFont typeface="Arial" panose="020B0604020202020204" pitchFamily="34" charset="0"/>
              <a:buChar char="•"/>
            </a:pPr>
            <a:r>
              <a:rPr lang="en-US" sz="1300"/>
              <a:t>PS5 may become the first native 4K console that runs wireless </a:t>
            </a:r>
          </a:p>
        </p:txBody>
      </p:sp>
      <p:pic>
        <p:nvPicPr>
          <p:cNvPr id="174" name="Google Shape;174;p19"/>
          <p:cNvPicPr preferRelativeResize="0"/>
          <p:nvPr/>
        </p:nvPicPr>
        <p:blipFill rotWithShape="1">
          <a:blip r:embed="rId5"/>
          <a:srcRect l="9582" r="23451" b="-1"/>
          <a:stretch/>
        </p:blipFill>
        <p:spPr>
          <a:xfrm>
            <a:off x="5527548" y="1879092"/>
            <a:ext cx="2620849" cy="2201418"/>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AEB4-E732-6846-A3D6-D0537160EB76}"/>
              </a:ext>
            </a:extLst>
          </p:cNvPr>
          <p:cNvSpPr>
            <a:spLocks noGrp="1"/>
          </p:cNvSpPr>
          <p:nvPr>
            <p:ph type="title"/>
          </p:nvPr>
        </p:nvSpPr>
        <p:spPr/>
        <p:txBody>
          <a:bodyPr/>
          <a:lstStyle/>
          <a:p>
            <a:r>
              <a:rPr lang="en" dirty="0"/>
              <a:t>ICAROS &amp; Happy Finish</a:t>
            </a:r>
            <a:endParaRPr lang="en-US" dirty="0"/>
          </a:p>
        </p:txBody>
      </p:sp>
      <p:sp>
        <p:nvSpPr>
          <p:cNvPr id="3" name="Text Placeholder 2">
            <a:extLst>
              <a:ext uri="{FF2B5EF4-FFF2-40B4-BE49-F238E27FC236}">
                <a16:creationId xmlns:a16="http://schemas.microsoft.com/office/drawing/2014/main" id="{9F2F1D7F-3334-7D49-BBFD-059989EA4D3A}"/>
              </a:ext>
            </a:extLst>
          </p:cNvPr>
          <p:cNvSpPr>
            <a:spLocks noGrp="1"/>
          </p:cNvSpPr>
          <p:nvPr>
            <p:ph type="body" idx="1"/>
          </p:nvPr>
        </p:nvSpPr>
        <p:spPr/>
        <p:txBody>
          <a:bodyPr/>
          <a:lstStyle/>
          <a:p>
            <a:r>
              <a:rPr lang="en" dirty="0"/>
              <a:t>ICAROS</a:t>
            </a:r>
            <a:endParaRPr lang="en-US" dirty="0"/>
          </a:p>
        </p:txBody>
      </p:sp>
      <p:sp>
        <p:nvSpPr>
          <p:cNvPr id="4" name="Content Placeholder 3">
            <a:extLst>
              <a:ext uri="{FF2B5EF4-FFF2-40B4-BE49-F238E27FC236}">
                <a16:creationId xmlns:a16="http://schemas.microsoft.com/office/drawing/2014/main" id="{C0200CCB-00D0-5540-9D5F-4B8E1E467C69}"/>
              </a:ext>
            </a:extLst>
          </p:cNvPr>
          <p:cNvSpPr>
            <a:spLocks noGrp="1"/>
          </p:cNvSpPr>
          <p:nvPr>
            <p:ph sz="quarter" idx="13"/>
          </p:nvPr>
        </p:nvSpPr>
        <p:spPr/>
        <p:txBody>
          <a:bodyPr/>
          <a:lstStyle/>
          <a:p>
            <a:r>
              <a:rPr lang="en-US" sz="1400" dirty="0" err="1"/>
              <a:t>Vr</a:t>
            </a:r>
            <a:r>
              <a:rPr lang="en-US" sz="1400" dirty="0"/>
              <a:t> fitness</a:t>
            </a:r>
          </a:p>
          <a:p>
            <a:r>
              <a:rPr lang="en-US" sz="1400" dirty="0"/>
              <a:t>Improve balance &amp; coordination, and reflexes</a:t>
            </a:r>
          </a:p>
          <a:p>
            <a:r>
              <a:rPr lang="en-US" sz="1400" dirty="0"/>
              <a:t>Proven to burn 30% more calories and to double the muscle activity compared to stable kneeling planks</a:t>
            </a:r>
          </a:p>
          <a:p>
            <a:r>
              <a:rPr lang="en-US" sz="1400" dirty="0"/>
              <a:t>Play games and workout at the same time</a:t>
            </a:r>
          </a:p>
          <a:p>
            <a:endParaRPr lang="en-US" sz="1600" dirty="0"/>
          </a:p>
          <a:p>
            <a:endParaRPr lang="en-US" sz="1600" dirty="0"/>
          </a:p>
          <a:p>
            <a:endParaRPr lang="en-US" dirty="0"/>
          </a:p>
          <a:p>
            <a:pPr lvl="1"/>
            <a:endParaRPr lang="en-US" dirty="0"/>
          </a:p>
        </p:txBody>
      </p:sp>
      <p:sp>
        <p:nvSpPr>
          <p:cNvPr id="5" name="Text Placeholder 4">
            <a:extLst>
              <a:ext uri="{FF2B5EF4-FFF2-40B4-BE49-F238E27FC236}">
                <a16:creationId xmlns:a16="http://schemas.microsoft.com/office/drawing/2014/main" id="{0D3E4A06-8F91-5B41-A052-E2EDBB0C09CA}"/>
              </a:ext>
            </a:extLst>
          </p:cNvPr>
          <p:cNvSpPr>
            <a:spLocks noGrp="1"/>
          </p:cNvSpPr>
          <p:nvPr>
            <p:ph type="body" sz="quarter" idx="3"/>
          </p:nvPr>
        </p:nvSpPr>
        <p:spPr/>
        <p:txBody>
          <a:bodyPr/>
          <a:lstStyle/>
          <a:p>
            <a:r>
              <a:rPr lang="en-US" dirty="0"/>
              <a:t>Happy Finish</a:t>
            </a:r>
          </a:p>
        </p:txBody>
      </p:sp>
      <p:sp>
        <p:nvSpPr>
          <p:cNvPr id="6" name="Content Placeholder 5">
            <a:extLst>
              <a:ext uri="{FF2B5EF4-FFF2-40B4-BE49-F238E27FC236}">
                <a16:creationId xmlns:a16="http://schemas.microsoft.com/office/drawing/2014/main" id="{5EEAEB40-6314-6843-8CD9-A1A92DC3DCD6}"/>
              </a:ext>
            </a:extLst>
          </p:cNvPr>
          <p:cNvSpPr>
            <a:spLocks noGrp="1"/>
          </p:cNvSpPr>
          <p:nvPr>
            <p:ph sz="quarter" idx="14"/>
          </p:nvPr>
        </p:nvSpPr>
        <p:spPr/>
        <p:txBody>
          <a:bodyPr>
            <a:normAutofit/>
          </a:bodyPr>
          <a:lstStyle/>
          <a:p>
            <a:r>
              <a:rPr lang="en-US" sz="1400" dirty="0"/>
              <a:t>The slide</a:t>
            </a:r>
          </a:p>
          <a:p>
            <a:pPr lvl="1"/>
            <a:r>
              <a:rPr lang="en-US" sz="1400" dirty="0"/>
              <a:t>High resolution with a 360 degree </a:t>
            </a:r>
          </a:p>
          <a:p>
            <a:pPr lvl="1"/>
            <a:r>
              <a:rPr lang="en-US" sz="1400" dirty="0"/>
              <a:t>Custom built motion platform</a:t>
            </a:r>
          </a:p>
          <a:p>
            <a:pPr lvl="2"/>
            <a:r>
              <a:rPr lang="en-US" sz="1400" dirty="0"/>
              <a:t>20-60 degree tilts</a:t>
            </a:r>
          </a:p>
        </p:txBody>
      </p:sp>
      <p:pic>
        <p:nvPicPr>
          <p:cNvPr id="7" name="Google Shape;182;p20">
            <a:extLst>
              <a:ext uri="{FF2B5EF4-FFF2-40B4-BE49-F238E27FC236}">
                <a16:creationId xmlns:a16="http://schemas.microsoft.com/office/drawing/2014/main" id="{2A3E8DD0-BAB0-6D43-9D15-3E08E7BAD347}"/>
              </a:ext>
            </a:extLst>
          </p:cNvPr>
          <p:cNvPicPr preferRelativeResize="0"/>
          <p:nvPr/>
        </p:nvPicPr>
        <p:blipFill>
          <a:blip r:embed="rId2">
            <a:alphaModFix/>
          </a:blip>
          <a:stretch>
            <a:fillRect/>
          </a:stretch>
        </p:blipFill>
        <p:spPr>
          <a:xfrm>
            <a:off x="2391600" y="1490991"/>
            <a:ext cx="1453600" cy="967300"/>
          </a:xfrm>
          <a:prstGeom prst="rect">
            <a:avLst/>
          </a:prstGeom>
          <a:noFill/>
          <a:ln>
            <a:noFill/>
          </a:ln>
        </p:spPr>
      </p:pic>
      <p:pic>
        <p:nvPicPr>
          <p:cNvPr id="8" name="Google Shape;183;p20">
            <a:extLst>
              <a:ext uri="{FF2B5EF4-FFF2-40B4-BE49-F238E27FC236}">
                <a16:creationId xmlns:a16="http://schemas.microsoft.com/office/drawing/2014/main" id="{69D1E593-0723-C845-9986-32071E8AC45A}"/>
              </a:ext>
            </a:extLst>
          </p:cNvPr>
          <p:cNvPicPr preferRelativeResize="0"/>
          <p:nvPr/>
        </p:nvPicPr>
        <p:blipFill>
          <a:blip r:embed="rId3">
            <a:alphaModFix/>
          </a:blip>
          <a:stretch>
            <a:fillRect/>
          </a:stretch>
        </p:blipFill>
        <p:spPr>
          <a:xfrm>
            <a:off x="5712823" y="3619994"/>
            <a:ext cx="2189116" cy="1350645"/>
          </a:xfrm>
          <a:prstGeom prst="rect">
            <a:avLst/>
          </a:prstGeom>
          <a:noFill/>
          <a:ln>
            <a:noFill/>
          </a:ln>
        </p:spPr>
      </p:pic>
    </p:spTree>
    <p:extLst>
      <p:ext uri="{BB962C8B-B14F-4D97-AF65-F5344CB8AC3E}">
        <p14:creationId xmlns:p14="http://schemas.microsoft.com/office/powerpoint/2010/main" val="3589166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87"/>
        <p:cNvGrpSpPr/>
        <p:nvPr/>
      </p:nvGrpSpPr>
      <p:grpSpPr>
        <a:xfrm>
          <a:off x="0" y="0"/>
          <a:ext cx="0" cy="0"/>
          <a:chOff x="0" y="0"/>
          <a:chExt cx="0" cy="0"/>
        </a:xfrm>
      </p:grpSpPr>
      <p:pic>
        <p:nvPicPr>
          <p:cNvPr id="20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1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213" name="Rectangle 212">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Google Shape;189;p21"/>
          <p:cNvPicPr preferRelativeResize="0"/>
          <p:nvPr/>
        </p:nvPicPr>
        <p:blipFill>
          <a:blip r:embed="rId5"/>
          <a:stretch>
            <a:fillRect/>
          </a:stretch>
        </p:blipFill>
        <p:spPr>
          <a:xfrm>
            <a:off x="720090" y="882578"/>
            <a:ext cx="4501824" cy="3376367"/>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15" name="Picture 214">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8" name="Google Shape;188;p21"/>
          <p:cNvSpPr txBox="1">
            <a:spLocks noGrp="1"/>
          </p:cNvSpPr>
          <p:nvPr>
            <p:ph type="title"/>
          </p:nvPr>
        </p:nvSpPr>
        <p:spPr>
          <a:xfrm>
            <a:off x="5677786" y="718114"/>
            <a:ext cx="2780883" cy="2348935"/>
          </a:xfrm>
          <a:prstGeom prst="rect">
            <a:avLst/>
          </a:prstGeom>
        </p:spPr>
        <p:txBody>
          <a:bodyPr spcFirstLastPara="1" vert="horz" lIns="91440" tIns="45720" rIns="91440" bIns="45720" rtlCol="0" anchor="b" anchorCtr="0">
            <a:normAutofit/>
          </a:bodyPr>
          <a:lstStyle/>
          <a:p>
            <a:pPr marL="0" lvl="0" indent="0" defTabSz="914400">
              <a:spcAft>
                <a:spcPts val="0"/>
              </a:spcAft>
            </a:pPr>
            <a:r>
              <a:rPr lang="en-US" sz="4100"/>
              <a:t>A real picture or digitally animated?</a:t>
            </a:r>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865</Words>
  <Application>Microsoft Macintosh PowerPoint</Application>
  <PresentationFormat>On-screen Show (16:9)</PresentationFormat>
  <Paragraphs>109</Paragraphs>
  <Slides>31</Slides>
  <Notes>28</Notes>
  <HiddenSlides>0</HiddenSlides>
  <MMClips>10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Tw Cen MT</vt:lpstr>
      <vt:lpstr>Arial</vt:lpstr>
      <vt:lpstr>Droplet</vt:lpstr>
      <vt:lpstr>Technology Advancement in Gaming</vt:lpstr>
      <vt:lpstr>Full Dive (FD) System </vt:lpstr>
      <vt:lpstr>Virtual Reality (VR) </vt:lpstr>
      <vt:lpstr>Video game mobility</vt:lpstr>
      <vt:lpstr>Full Body gaming Suit </vt:lpstr>
      <vt:lpstr>Virtual reality headsets </vt:lpstr>
      <vt:lpstr>Playstation VR Effect </vt:lpstr>
      <vt:lpstr>ICAROS &amp; Happy Finish</vt:lpstr>
      <vt:lpstr>A real picture or digitally animated?</vt:lpstr>
      <vt:lpstr>What is ray-tracing? </vt:lpstr>
      <vt:lpstr>Ray Tracing Example</vt:lpstr>
      <vt:lpstr>Real-Time Ray Tracing  </vt:lpstr>
      <vt:lpstr>Ray Tracing in Movies</vt:lpstr>
      <vt:lpstr>Smartphones made for gaming</vt:lpstr>
      <vt:lpstr>Features of Gaming Smartphones</vt:lpstr>
      <vt:lpstr>Facial Recognition</vt:lpstr>
      <vt:lpstr>Facial Recognition</vt:lpstr>
      <vt:lpstr>Facial Recognition </vt:lpstr>
      <vt:lpstr>Cloud Gaming</vt:lpstr>
      <vt:lpstr>What is Cloud Gaming?</vt:lpstr>
      <vt:lpstr>Cloud Gaming</vt:lpstr>
      <vt:lpstr>Microsoft &amp; Cloud Gaming</vt:lpstr>
      <vt:lpstr>Cloud Gaming</vt:lpstr>
      <vt:lpstr>Gesture/Motion Gaming</vt:lpstr>
      <vt:lpstr>Nintendo Wii</vt:lpstr>
      <vt:lpstr>PowerPoint Presentation</vt:lpstr>
      <vt:lpstr>PowerPoint Presentation</vt:lpstr>
      <vt:lpstr>Xbox Kinect </vt:lpstr>
      <vt:lpstr>Xbox Kinect depth sensor</vt:lpstr>
      <vt:lpstr>Screen Resolutions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Advancement in Gaming</dc:title>
  <dc:creator>Lee, Darrus (Student)</dc:creator>
  <cp:lastModifiedBy>Lee, Darrus (Student)</cp:lastModifiedBy>
  <cp:revision>1</cp:revision>
  <dcterms:created xsi:type="dcterms:W3CDTF">2020-07-09T02:47:42Z</dcterms:created>
  <dcterms:modified xsi:type="dcterms:W3CDTF">2020-07-09T02:47:55Z</dcterms:modified>
</cp:coreProperties>
</file>